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Lst>
  <p:sldSz cx="18288000" cy="10287000"/>
  <p:notesSz cx="6858000" cy="9144000"/>
  <p:embeddedFontLst>
    <p:embeddedFont>
      <p:font typeface="Tex Gyre Termes" panose="020B0604020202020204" charset="0"/>
      <p:regular r:id="rId15"/>
    </p:embeddedFont>
    <p:embeddedFont>
      <p:font typeface="Tex Gyre Termes Bold Italics"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8" d="100"/>
          <a:sy n="58" d="100"/>
        </p:scale>
        <p:origin x="258" y="21"/>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jpeg>
</file>

<file path=ppt/media/image14.png>
</file>

<file path=ppt/media/image15.png>
</file>

<file path=ppt/media/image2.jpeg>
</file>

<file path=ppt/media/image3.png>
</file>

<file path=ppt/media/image4.pn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3/31/2024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3/31/2024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3/31/2024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3/31/2024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3">
            <a:lumMod val="75000"/>
          </a:schemeClr>
        </a:solidFill>
        <a:effectLst/>
      </p:bgPr>
    </p:bg>
    <p:spTree>
      <p:nvGrpSpPr>
        <p:cNvPr id="1" name=""/>
        <p:cNvGrpSpPr/>
        <p:nvPr/>
      </p:nvGrpSpPr>
      <p:grpSpPr>
        <a:xfrm>
          <a:off x="0" y="0"/>
          <a:ext cx="0" cy="0"/>
          <a:chOff x="0" y="0"/>
          <a:chExt cx="0" cy="0"/>
        </a:xfrm>
      </p:grpSpPr>
      <p:sp>
        <p:nvSpPr>
          <p:cNvPr id="3" name="Freeform 3"/>
          <p:cNvSpPr/>
          <p:nvPr/>
        </p:nvSpPr>
        <p:spPr>
          <a:xfrm>
            <a:off x="7435899" y="0"/>
            <a:ext cx="3416201" cy="2436586"/>
          </a:xfrm>
          <a:custGeom>
            <a:avLst/>
            <a:gdLst/>
            <a:ahLst/>
            <a:cxnLst/>
            <a:rect l="l" t="t" r="r" b="b"/>
            <a:pathLst>
              <a:path w="3416201" h="2436586">
                <a:moveTo>
                  <a:pt x="0" y="0"/>
                </a:moveTo>
                <a:lnTo>
                  <a:pt x="3416202" y="0"/>
                </a:lnTo>
                <a:lnTo>
                  <a:pt x="3416202" y="2436586"/>
                </a:lnTo>
                <a:lnTo>
                  <a:pt x="0" y="2436586"/>
                </a:lnTo>
                <a:lnTo>
                  <a:pt x="0" y="0"/>
                </a:lnTo>
                <a:close/>
              </a:path>
            </a:pathLst>
          </a:custGeom>
          <a:blipFill>
            <a:blip r:embed="rId2"/>
            <a:stretch>
              <a:fillRect/>
            </a:stretch>
          </a:blipFill>
        </p:spPr>
      </p:sp>
      <p:sp>
        <p:nvSpPr>
          <p:cNvPr id="4" name="Freeform 4"/>
          <p:cNvSpPr/>
          <p:nvPr/>
        </p:nvSpPr>
        <p:spPr>
          <a:xfrm>
            <a:off x="10307981" y="0"/>
            <a:ext cx="8689798" cy="10524328"/>
          </a:xfrm>
          <a:custGeom>
            <a:avLst/>
            <a:gdLst/>
            <a:ahLst/>
            <a:cxnLst/>
            <a:rect l="l" t="t" r="r" b="b"/>
            <a:pathLst>
              <a:path w="8689798" h="10524328">
                <a:moveTo>
                  <a:pt x="0" y="0"/>
                </a:moveTo>
                <a:lnTo>
                  <a:pt x="8689797" y="0"/>
                </a:lnTo>
                <a:lnTo>
                  <a:pt x="8689797" y="10524328"/>
                </a:lnTo>
                <a:lnTo>
                  <a:pt x="0" y="10524328"/>
                </a:lnTo>
                <a:lnTo>
                  <a:pt x="0" y="0"/>
                </a:lnTo>
                <a:close/>
              </a:path>
            </a:pathLst>
          </a:custGeom>
          <a:blipFill>
            <a:blip r:embed="rId3"/>
            <a:stretch>
              <a:fillRect l="-41251" r="-41251"/>
            </a:stretch>
          </a:blipFill>
        </p:spPr>
      </p:sp>
      <p:grpSp>
        <p:nvGrpSpPr>
          <p:cNvPr id="5" name="Group 5"/>
          <p:cNvGrpSpPr/>
          <p:nvPr/>
        </p:nvGrpSpPr>
        <p:grpSpPr>
          <a:xfrm>
            <a:off x="756597" y="3340837"/>
            <a:ext cx="9020403" cy="2541219"/>
            <a:chOff x="0" y="0"/>
            <a:chExt cx="12027204" cy="3388292"/>
          </a:xfrm>
        </p:grpSpPr>
        <p:sp>
          <p:nvSpPr>
            <p:cNvPr id="6" name="TextBox 6"/>
            <p:cNvSpPr txBox="1"/>
            <p:nvPr/>
          </p:nvSpPr>
          <p:spPr>
            <a:xfrm>
              <a:off x="0" y="104775"/>
              <a:ext cx="12027204" cy="2160711"/>
            </a:xfrm>
            <a:prstGeom prst="rect">
              <a:avLst/>
            </a:prstGeom>
          </p:spPr>
          <p:txBody>
            <a:bodyPr lIns="0" tIns="0" rIns="0" bIns="0" rtlCol="0" anchor="t">
              <a:spAutoFit/>
            </a:bodyPr>
            <a:lstStyle/>
            <a:p>
              <a:pPr marL="0" lvl="0" indent="0">
                <a:lnSpc>
                  <a:spcPts val="12303"/>
                </a:lnSpc>
              </a:pPr>
              <a:r>
                <a:rPr lang="en-US" sz="11184">
                  <a:solidFill>
                    <a:srgbClr val="FFFFFF"/>
                  </a:solidFill>
                  <a:latin typeface="Tex Gyre Termes"/>
                </a:rPr>
                <a:t>HarvestHeal :</a:t>
              </a:r>
            </a:p>
          </p:txBody>
        </p:sp>
        <p:sp>
          <p:nvSpPr>
            <p:cNvPr id="7" name="TextBox 7"/>
            <p:cNvSpPr txBox="1"/>
            <p:nvPr/>
          </p:nvSpPr>
          <p:spPr>
            <a:xfrm>
              <a:off x="0" y="2528095"/>
              <a:ext cx="12027204" cy="860196"/>
            </a:xfrm>
            <a:prstGeom prst="rect">
              <a:avLst/>
            </a:prstGeom>
          </p:spPr>
          <p:txBody>
            <a:bodyPr lIns="0" tIns="0" rIns="0" bIns="0" rtlCol="0" anchor="t">
              <a:spAutoFit/>
            </a:bodyPr>
            <a:lstStyle/>
            <a:p>
              <a:pPr marL="0" lvl="0" indent="0">
                <a:lnSpc>
                  <a:spcPts val="5420"/>
                </a:lnSpc>
                <a:spcBef>
                  <a:spcPct val="0"/>
                </a:spcBef>
              </a:pPr>
              <a:r>
                <a:rPr lang="en-US" sz="3871">
                  <a:solidFill>
                    <a:srgbClr val="FFFFFF"/>
                  </a:solidFill>
                  <a:latin typeface="Tex Gyre Termes"/>
                </a:rPr>
                <a:t>Empowering Agriculture through crop doctor </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1EFED"/>
        </a:solidFill>
        <a:effectLst/>
      </p:bgPr>
    </p:bg>
    <p:spTree>
      <p:nvGrpSpPr>
        <p:cNvPr id="1" name=""/>
        <p:cNvGrpSpPr/>
        <p:nvPr/>
      </p:nvGrpSpPr>
      <p:grpSpPr>
        <a:xfrm>
          <a:off x="0" y="0"/>
          <a:ext cx="0" cy="0"/>
          <a:chOff x="0" y="0"/>
          <a:chExt cx="0" cy="0"/>
        </a:xfrm>
      </p:grpSpPr>
      <p:sp>
        <p:nvSpPr>
          <p:cNvPr id="2" name="Freeform 2"/>
          <p:cNvSpPr/>
          <p:nvPr/>
        </p:nvSpPr>
        <p:spPr>
          <a:xfrm>
            <a:off x="9112430" y="1958849"/>
            <a:ext cx="63141" cy="6369302"/>
          </a:xfrm>
          <a:custGeom>
            <a:avLst/>
            <a:gdLst/>
            <a:ahLst/>
            <a:cxnLst/>
            <a:rect l="l" t="t" r="r" b="b"/>
            <a:pathLst>
              <a:path w="63141" h="6369302">
                <a:moveTo>
                  <a:pt x="0" y="0"/>
                </a:moveTo>
                <a:lnTo>
                  <a:pt x="63140" y="0"/>
                </a:lnTo>
                <a:lnTo>
                  <a:pt x="63140" y="6369302"/>
                </a:lnTo>
                <a:lnTo>
                  <a:pt x="0" y="6369302"/>
                </a:lnTo>
                <a:lnTo>
                  <a:pt x="0" y="0"/>
                </a:lnTo>
                <a:close/>
              </a:path>
            </a:pathLst>
          </a:custGeom>
          <a:blipFill>
            <a:blip r:embed="rId2"/>
            <a:stretch>
              <a:fillRect/>
            </a:stretch>
          </a:blipFill>
        </p:spPr>
      </p:sp>
      <p:sp>
        <p:nvSpPr>
          <p:cNvPr id="3" name="Freeform 3"/>
          <p:cNvSpPr/>
          <p:nvPr/>
        </p:nvSpPr>
        <p:spPr>
          <a:xfrm>
            <a:off x="8883921" y="2500159"/>
            <a:ext cx="583299" cy="583299"/>
          </a:xfrm>
          <a:custGeom>
            <a:avLst/>
            <a:gdLst/>
            <a:ahLst/>
            <a:cxnLst/>
            <a:rect l="l" t="t" r="r" b="b"/>
            <a:pathLst>
              <a:path w="583299" h="583299">
                <a:moveTo>
                  <a:pt x="0" y="0"/>
                </a:moveTo>
                <a:lnTo>
                  <a:pt x="583299" y="0"/>
                </a:lnTo>
                <a:lnTo>
                  <a:pt x="583299" y="583299"/>
                </a:lnTo>
                <a:lnTo>
                  <a:pt x="0" y="583299"/>
                </a:lnTo>
                <a:lnTo>
                  <a:pt x="0" y="0"/>
                </a:lnTo>
                <a:close/>
              </a:path>
            </a:pathLst>
          </a:custGeom>
          <a:blipFill>
            <a:blip r:embed="rId3"/>
            <a:stretch>
              <a:fillRect/>
            </a:stretch>
          </a:blipFill>
        </p:spPr>
      </p:sp>
      <p:sp>
        <p:nvSpPr>
          <p:cNvPr id="4" name="Freeform 4"/>
          <p:cNvSpPr/>
          <p:nvPr/>
        </p:nvSpPr>
        <p:spPr>
          <a:xfrm>
            <a:off x="8883921" y="4560201"/>
            <a:ext cx="583299" cy="583299"/>
          </a:xfrm>
          <a:custGeom>
            <a:avLst/>
            <a:gdLst/>
            <a:ahLst/>
            <a:cxnLst/>
            <a:rect l="l" t="t" r="r" b="b"/>
            <a:pathLst>
              <a:path w="583299" h="583299">
                <a:moveTo>
                  <a:pt x="0" y="0"/>
                </a:moveTo>
                <a:lnTo>
                  <a:pt x="583299" y="0"/>
                </a:lnTo>
                <a:lnTo>
                  <a:pt x="583299" y="583299"/>
                </a:lnTo>
                <a:lnTo>
                  <a:pt x="0" y="583299"/>
                </a:lnTo>
                <a:lnTo>
                  <a:pt x="0" y="0"/>
                </a:lnTo>
                <a:close/>
              </a:path>
            </a:pathLst>
          </a:custGeom>
          <a:blipFill>
            <a:blip r:embed="rId3"/>
            <a:stretch>
              <a:fillRect/>
            </a:stretch>
          </a:blipFill>
        </p:spPr>
      </p:sp>
      <p:sp>
        <p:nvSpPr>
          <p:cNvPr id="5" name="Freeform 5"/>
          <p:cNvSpPr/>
          <p:nvPr/>
        </p:nvSpPr>
        <p:spPr>
          <a:xfrm>
            <a:off x="8883921" y="6620242"/>
            <a:ext cx="583299" cy="583299"/>
          </a:xfrm>
          <a:custGeom>
            <a:avLst/>
            <a:gdLst/>
            <a:ahLst/>
            <a:cxnLst/>
            <a:rect l="l" t="t" r="r" b="b"/>
            <a:pathLst>
              <a:path w="583299" h="583299">
                <a:moveTo>
                  <a:pt x="0" y="0"/>
                </a:moveTo>
                <a:lnTo>
                  <a:pt x="583299" y="0"/>
                </a:lnTo>
                <a:lnTo>
                  <a:pt x="583299" y="583300"/>
                </a:lnTo>
                <a:lnTo>
                  <a:pt x="0" y="583300"/>
                </a:lnTo>
                <a:lnTo>
                  <a:pt x="0" y="0"/>
                </a:lnTo>
                <a:close/>
              </a:path>
            </a:pathLst>
          </a:custGeom>
          <a:blipFill>
            <a:blip r:embed="rId3"/>
            <a:stretch>
              <a:fillRect/>
            </a:stretch>
          </a:blipFill>
        </p:spPr>
      </p:sp>
      <p:sp>
        <p:nvSpPr>
          <p:cNvPr id="6" name="Freeform 6"/>
          <p:cNvSpPr/>
          <p:nvPr/>
        </p:nvSpPr>
        <p:spPr>
          <a:xfrm>
            <a:off x="5373534" y="2791809"/>
            <a:ext cx="3510387" cy="109653"/>
          </a:xfrm>
          <a:custGeom>
            <a:avLst/>
            <a:gdLst/>
            <a:ahLst/>
            <a:cxnLst/>
            <a:rect l="l" t="t" r="r" b="b"/>
            <a:pathLst>
              <a:path w="3510387" h="109653">
                <a:moveTo>
                  <a:pt x="0" y="0"/>
                </a:moveTo>
                <a:lnTo>
                  <a:pt x="3510387" y="0"/>
                </a:lnTo>
                <a:lnTo>
                  <a:pt x="3510387" y="109653"/>
                </a:lnTo>
                <a:lnTo>
                  <a:pt x="0" y="109653"/>
                </a:lnTo>
                <a:lnTo>
                  <a:pt x="0" y="0"/>
                </a:lnTo>
                <a:close/>
              </a:path>
            </a:pathLst>
          </a:custGeom>
          <a:blipFill>
            <a:blip r:embed="rId4"/>
            <a:stretch>
              <a:fillRect l="-65121" r="-65121" b="-303095"/>
            </a:stretch>
          </a:blipFill>
        </p:spPr>
      </p:sp>
      <p:sp>
        <p:nvSpPr>
          <p:cNvPr id="7" name="TextBox 7"/>
          <p:cNvSpPr txBox="1"/>
          <p:nvPr/>
        </p:nvSpPr>
        <p:spPr>
          <a:xfrm>
            <a:off x="9064345" y="2500159"/>
            <a:ext cx="222450" cy="533837"/>
          </a:xfrm>
          <a:prstGeom prst="rect">
            <a:avLst/>
          </a:prstGeom>
        </p:spPr>
        <p:txBody>
          <a:bodyPr lIns="0" tIns="0" rIns="0" bIns="0" rtlCol="0" anchor="t">
            <a:spAutoFit/>
          </a:bodyPr>
          <a:lstStyle/>
          <a:p>
            <a:pPr algn="ctr">
              <a:lnSpc>
                <a:spcPts val="4203"/>
              </a:lnSpc>
              <a:spcBef>
                <a:spcPct val="0"/>
              </a:spcBef>
            </a:pPr>
            <a:r>
              <a:rPr lang="en-US" sz="3502">
                <a:solidFill>
                  <a:srgbClr val="000000"/>
                </a:solidFill>
                <a:latin typeface="Tex Gyre Termes"/>
              </a:rPr>
              <a:t>1</a:t>
            </a:r>
          </a:p>
        </p:txBody>
      </p:sp>
      <p:sp>
        <p:nvSpPr>
          <p:cNvPr id="8" name="TextBox 8"/>
          <p:cNvSpPr txBox="1"/>
          <p:nvPr/>
        </p:nvSpPr>
        <p:spPr>
          <a:xfrm>
            <a:off x="9064345" y="4560201"/>
            <a:ext cx="222450" cy="533837"/>
          </a:xfrm>
          <a:prstGeom prst="rect">
            <a:avLst/>
          </a:prstGeom>
        </p:spPr>
        <p:txBody>
          <a:bodyPr lIns="0" tIns="0" rIns="0" bIns="0" rtlCol="0" anchor="t">
            <a:spAutoFit/>
          </a:bodyPr>
          <a:lstStyle/>
          <a:p>
            <a:pPr algn="ctr">
              <a:lnSpc>
                <a:spcPts val="4203"/>
              </a:lnSpc>
              <a:spcBef>
                <a:spcPct val="0"/>
              </a:spcBef>
            </a:pPr>
            <a:r>
              <a:rPr lang="en-US" sz="3502">
                <a:solidFill>
                  <a:srgbClr val="000000"/>
                </a:solidFill>
                <a:latin typeface="Tex Gyre Termes"/>
              </a:rPr>
              <a:t>2</a:t>
            </a:r>
          </a:p>
        </p:txBody>
      </p:sp>
      <p:sp>
        <p:nvSpPr>
          <p:cNvPr id="9" name="TextBox 9"/>
          <p:cNvSpPr txBox="1"/>
          <p:nvPr/>
        </p:nvSpPr>
        <p:spPr>
          <a:xfrm>
            <a:off x="9064345" y="6667500"/>
            <a:ext cx="222450" cy="533837"/>
          </a:xfrm>
          <a:prstGeom prst="rect">
            <a:avLst/>
          </a:prstGeom>
        </p:spPr>
        <p:txBody>
          <a:bodyPr lIns="0" tIns="0" rIns="0" bIns="0" rtlCol="0" anchor="t">
            <a:spAutoFit/>
          </a:bodyPr>
          <a:lstStyle/>
          <a:p>
            <a:pPr algn="ctr">
              <a:lnSpc>
                <a:spcPts val="4203"/>
              </a:lnSpc>
              <a:spcBef>
                <a:spcPct val="0"/>
              </a:spcBef>
            </a:pPr>
            <a:r>
              <a:rPr lang="en-US" sz="3502">
                <a:solidFill>
                  <a:srgbClr val="000000"/>
                </a:solidFill>
                <a:latin typeface="Tex Gyre Termes"/>
              </a:rPr>
              <a:t>3</a:t>
            </a:r>
          </a:p>
        </p:txBody>
      </p:sp>
      <p:sp>
        <p:nvSpPr>
          <p:cNvPr id="10" name="TextBox 10"/>
          <p:cNvSpPr txBox="1"/>
          <p:nvPr/>
        </p:nvSpPr>
        <p:spPr>
          <a:xfrm>
            <a:off x="717305" y="2450181"/>
            <a:ext cx="4475254" cy="683255"/>
          </a:xfrm>
          <a:prstGeom prst="rect">
            <a:avLst/>
          </a:prstGeom>
        </p:spPr>
        <p:txBody>
          <a:bodyPr lIns="0" tIns="0" rIns="0" bIns="0" rtlCol="0" anchor="t">
            <a:spAutoFit/>
          </a:bodyPr>
          <a:lstStyle/>
          <a:p>
            <a:pPr algn="ctr">
              <a:lnSpc>
                <a:spcPts val="5379"/>
              </a:lnSpc>
              <a:spcBef>
                <a:spcPct val="0"/>
              </a:spcBef>
            </a:pPr>
            <a:r>
              <a:rPr lang="en-US" sz="4483">
                <a:solidFill>
                  <a:srgbClr val="000000"/>
                </a:solidFill>
                <a:latin typeface="Tex Gyre Termes"/>
              </a:rPr>
              <a:t>Agile Development</a:t>
            </a:r>
          </a:p>
        </p:txBody>
      </p:sp>
      <p:sp>
        <p:nvSpPr>
          <p:cNvPr id="11" name="TextBox 11"/>
          <p:cNvSpPr txBox="1"/>
          <p:nvPr/>
        </p:nvSpPr>
        <p:spPr>
          <a:xfrm>
            <a:off x="380785" y="3400176"/>
            <a:ext cx="5802001" cy="1743324"/>
          </a:xfrm>
          <a:prstGeom prst="rect">
            <a:avLst/>
          </a:prstGeom>
        </p:spPr>
        <p:txBody>
          <a:bodyPr lIns="0" tIns="0" rIns="0" bIns="0" rtlCol="0" anchor="t">
            <a:spAutoFit/>
          </a:bodyPr>
          <a:lstStyle/>
          <a:p>
            <a:pPr algn="ctr">
              <a:lnSpc>
                <a:spcPts val="3431"/>
              </a:lnSpc>
              <a:spcBef>
                <a:spcPct val="0"/>
              </a:spcBef>
            </a:pPr>
            <a:r>
              <a:rPr lang="en-US" sz="2859">
                <a:solidFill>
                  <a:srgbClr val="000000"/>
                </a:solidFill>
                <a:latin typeface="Tex Gyre Termes"/>
              </a:rPr>
              <a:t>We followed an agile software development methodology, with rapid iterations and continuous testing to ensure product quality.</a:t>
            </a:r>
          </a:p>
        </p:txBody>
      </p:sp>
      <p:sp>
        <p:nvSpPr>
          <p:cNvPr id="12" name="Freeform 12"/>
          <p:cNvSpPr/>
          <p:nvPr/>
        </p:nvSpPr>
        <p:spPr>
          <a:xfrm>
            <a:off x="9467220" y="4772293"/>
            <a:ext cx="3510387" cy="109653"/>
          </a:xfrm>
          <a:custGeom>
            <a:avLst/>
            <a:gdLst/>
            <a:ahLst/>
            <a:cxnLst/>
            <a:rect l="l" t="t" r="r" b="b"/>
            <a:pathLst>
              <a:path w="3510387" h="109653">
                <a:moveTo>
                  <a:pt x="0" y="0"/>
                </a:moveTo>
                <a:lnTo>
                  <a:pt x="3510387" y="0"/>
                </a:lnTo>
                <a:lnTo>
                  <a:pt x="3510387" y="109653"/>
                </a:lnTo>
                <a:lnTo>
                  <a:pt x="0" y="109653"/>
                </a:lnTo>
                <a:lnTo>
                  <a:pt x="0" y="0"/>
                </a:lnTo>
                <a:close/>
              </a:path>
            </a:pathLst>
          </a:custGeom>
          <a:blipFill>
            <a:blip r:embed="rId4"/>
            <a:stretch>
              <a:fillRect l="-65121" r="-65121" b="-303095"/>
            </a:stretch>
          </a:blipFill>
        </p:spPr>
      </p:sp>
      <p:sp>
        <p:nvSpPr>
          <p:cNvPr id="13" name="TextBox 13"/>
          <p:cNvSpPr txBox="1"/>
          <p:nvPr/>
        </p:nvSpPr>
        <p:spPr>
          <a:xfrm>
            <a:off x="13348178" y="4410783"/>
            <a:ext cx="4096061" cy="1366510"/>
          </a:xfrm>
          <a:prstGeom prst="rect">
            <a:avLst/>
          </a:prstGeom>
        </p:spPr>
        <p:txBody>
          <a:bodyPr lIns="0" tIns="0" rIns="0" bIns="0" rtlCol="0" anchor="t">
            <a:spAutoFit/>
          </a:bodyPr>
          <a:lstStyle/>
          <a:p>
            <a:pPr algn="ctr">
              <a:lnSpc>
                <a:spcPts val="5379"/>
              </a:lnSpc>
            </a:pPr>
            <a:r>
              <a:rPr lang="en-US" sz="4483">
                <a:solidFill>
                  <a:srgbClr val="000000"/>
                </a:solidFill>
                <a:latin typeface="Tex Gyre Termes"/>
              </a:rPr>
              <a:t>Extensive Testing</a:t>
            </a:r>
          </a:p>
          <a:p>
            <a:pPr algn="ctr">
              <a:lnSpc>
                <a:spcPts val="5379"/>
              </a:lnSpc>
              <a:spcBef>
                <a:spcPct val="0"/>
              </a:spcBef>
            </a:pPr>
            <a:endParaRPr lang="en-US" sz="4483">
              <a:solidFill>
                <a:srgbClr val="000000"/>
              </a:solidFill>
              <a:latin typeface="Tex Gyre Termes"/>
            </a:endParaRPr>
          </a:p>
        </p:txBody>
      </p:sp>
      <p:sp>
        <p:nvSpPr>
          <p:cNvPr id="14" name="TextBox 14"/>
          <p:cNvSpPr txBox="1"/>
          <p:nvPr/>
        </p:nvSpPr>
        <p:spPr>
          <a:xfrm>
            <a:off x="11974563" y="5191094"/>
            <a:ext cx="6313437" cy="1743324"/>
          </a:xfrm>
          <a:prstGeom prst="rect">
            <a:avLst/>
          </a:prstGeom>
        </p:spPr>
        <p:txBody>
          <a:bodyPr lIns="0" tIns="0" rIns="0" bIns="0" rtlCol="0" anchor="t">
            <a:spAutoFit/>
          </a:bodyPr>
          <a:lstStyle/>
          <a:p>
            <a:pPr algn="ctr">
              <a:lnSpc>
                <a:spcPts val="3431"/>
              </a:lnSpc>
              <a:spcBef>
                <a:spcPct val="0"/>
              </a:spcBef>
            </a:pPr>
            <a:r>
              <a:rPr lang="en-US" sz="2859">
                <a:solidFill>
                  <a:srgbClr val="000000"/>
                </a:solidFill>
                <a:latin typeface="Tex Gyre Termes"/>
              </a:rPr>
              <a:t>Our testing protocols included unit tests, integration tests, and end-to-end tests to validate the accuracy and reliability of the system.</a:t>
            </a:r>
          </a:p>
        </p:txBody>
      </p:sp>
      <p:sp>
        <p:nvSpPr>
          <p:cNvPr id="15" name="Freeform 15"/>
          <p:cNvSpPr/>
          <p:nvPr/>
        </p:nvSpPr>
        <p:spPr>
          <a:xfrm>
            <a:off x="5373534" y="6857065"/>
            <a:ext cx="3510387" cy="109653"/>
          </a:xfrm>
          <a:custGeom>
            <a:avLst/>
            <a:gdLst/>
            <a:ahLst/>
            <a:cxnLst/>
            <a:rect l="l" t="t" r="r" b="b"/>
            <a:pathLst>
              <a:path w="3510387" h="109653">
                <a:moveTo>
                  <a:pt x="0" y="0"/>
                </a:moveTo>
                <a:lnTo>
                  <a:pt x="3510387" y="0"/>
                </a:lnTo>
                <a:lnTo>
                  <a:pt x="3510387" y="109654"/>
                </a:lnTo>
                <a:lnTo>
                  <a:pt x="0" y="109654"/>
                </a:lnTo>
                <a:lnTo>
                  <a:pt x="0" y="0"/>
                </a:lnTo>
                <a:close/>
              </a:path>
            </a:pathLst>
          </a:custGeom>
          <a:blipFill>
            <a:blip r:embed="rId4"/>
            <a:stretch>
              <a:fillRect l="-65121" r="-65121" b="-303095"/>
            </a:stretch>
          </a:blipFill>
        </p:spPr>
      </p:sp>
      <p:sp>
        <p:nvSpPr>
          <p:cNvPr id="16" name="TextBox 16"/>
          <p:cNvSpPr txBox="1"/>
          <p:nvPr/>
        </p:nvSpPr>
        <p:spPr>
          <a:xfrm>
            <a:off x="841704" y="6472374"/>
            <a:ext cx="4303230" cy="728963"/>
          </a:xfrm>
          <a:prstGeom prst="rect">
            <a:avLst/>
          </a:prstGeom>
        </p:spPr>
        <p:txBody>
          <a:bodyPr lIns="0" tIns="0" rIns="0" bIns="0" rtlCol="0" anchor="t">
            <a:spAutoFit/>
          </a:bodyPr>
          <a:lstStyle/>
          <a:p>
            <a:pPr algn="ctr">
              <a:lnSpc>
                <a:spcPts val="5739"/>
              </a:lnSpc>
              <a:spcBef>
                <a:spcPct val="0"/>
              </a:spcBef>
            </a:pPr>
            <a:r>
              <a:rPr lang="en-US" sz="4783">
                <a:solidFill>
                  <a:srgbClr val="000000"/>
                </a:solidFill>
                <a:latin typeface="Tex Gyre Termes"/>
              </a:rPr>
              <a:t>Pilot Deployment</a:t>
            </a:r>
          </a:p>
        </p:txBody>
      </p:sp>
      <p:sp>
        <p:nvSpPr>
          <p:cNvPr id="17" name="TextBox 17"/>
          <p:cNvSpPr txBox="1"/>
          <p:nvPr/>
        </p:nvSpPr>
        <p:spPr>
          <a:xfrm>
            <a:off x="191975" y="7468037"/>
            <a:ext cx="6563571" cy="2179155"/>
          </a:xfrm>
          <a:prstGeom prst="rect">
            <a:avLst/>
          </a:prstGeom>
        </p:spPr>
        <p:txBody>
          <a:bodyPr lIns="0" tIns="0" rIns="0" bIns="0" rtlCol="0" anchor="t">
            <a:spAutoFit/>
          </a:bodyPr>
          <a:lstStyle/>
          <a:p>
            <a:pPr algn="ctr">
              <a:lnSpc>
                <a:spcPts val="3431"/>
              </a:lnSpc>
            </a:pPr>
            <a:r>
              <a:rPr lang="en-US" sz="2859">
                <a:solidFill>
                  <a:srgbClr val="000000"/>
                </a:solidFill>
                <a:latin typeface="Tex Gyre Termes"/>
              </a:rPr>
              <a:t>We conducted a pilot deployment with a select group of farmers to gather real-world feedback and refine the system based on user insights.</a:t>
            </a:r>
          </a:p>
          <a:p>
            <a:pPr algn="ctr">
              <a:lnSpc>
                <a:spcPts val="3431"/>
              </a:lnSpc>
              <a:spcBef>
                <a:spcPct val="0"/>
              </a:spcBef>
            </a:pPr>
            <a:endParaRPr lang="en-US" sz="2859">
              <a:solidFill>
                <a:srgbClr val="000000"/>
              </a:solidFill>
              <a:latin typeface="Tex Gyre Termes"/>
            </a:endParaRPr>
          </a:p>
        </p:txBody>
      </p:sp>
      <p:sp>
        <p:nvSpPr>
          <p:cNvPr id="18" name="Freeform 18"/>
          <p:cNvSpPr/>
          <p:nvPr/>
        </p:nvSpPr>
        <p:spPr>
          <a:xfrm>
            <a:off x="15773732" y="247650"/>
            <a:ext cx="2214015" cy="1579133"/>
          </a:xfrm>
          <a:custGeom>
            <a:avLst/>
            <a:gdLst/>
            <a:ahLst/>
            <a:cxnLst/>
            <a:rect l="l" t="t" r="r" b="b"/>
            <a:pathLst>
              <a:path w="2214015" h="1579133">
                <a:moveTo>
                  <a:pt x="0" y="0"/>
                </a:moveTo>
                <a:lnTo>
                  <a:pt x="2214015" y="0"/>
                </a:lnTo>
                <a:lnTo>
                  <a:pt x="2214015" y="1579133"/>
                </a:lnTo>
                <a:lnTo>
                  <a:pt x="0" y="1579133"/>
                </a:lnTo>
                <a:lnTo>
                  <a:pt x="0" y="0"/>
                </a:lnTo>
                <a:close/>
              </a:path>
            </a:pathLst>
          </a:custGeom>
          <a:blipFill>
            <a:blip r:embed="rId5"/>
            <a:stretch>
              <a:fillRect/>
            </a:stretch>
          </a:blipFill>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1EFED"/>
        </a:solidFill>
        <a:effectLst/>
      </p:bgPr>
    </p:bg>
    <p:spTree>
      <p:nvGrpSpPr>
        <p:cNvPr id="1" name=""/>
        <p:cNvGrpSpPr/>
        <p:nvPr/>
      </p:nvGrpSpPr>
      <p:grpSpPr>
        <a:xfrm>
          <a:off x="0" y="0"/>
          <a:ext cx="0" cy="0"/>
          <a:chOff x="0" y="0"/>
          <a:chExt cx="0" cy="0"/>
        </a:xfrm>
      </p:grpSpPr>
      <p:sp>
        <p:nvSpPr>
          <p:cNvPr id="2" name="TextBox 2"/>
          <p:cNvSpPr txBox="1"/>
          <p:nvPr/>
        </p:nvSpPr>
        <p:spPr>
          <a:xfrm>
            <a:off x="474639" y="542464"/>
            <a:ext cx="11982666" cy="962947"/>
          </a:xfrm>
          <a:prstGeom prst="rect">
            <a:avLst/>
          </a:prstGeom>
        </p:spPr>
        <p:txBody>
          <a:bodyPr lIns="0" tIns="0" rIns="0" bIns="0" rtlCol="0" anchor="t">
            <a:spAutoFit/>
          </a:bodyPr>
          <a:lstStyle/>
          <a:p>
            <a:pPr algn="ctr">
              <a:lnSpc>
                <a:spcPts val="7507"/>
              </a:lnSpc>
              <a:spcBef>
                <a:spcPct val="0"/>
              </a:spcBef>
            </a:pPr>
            <a:r>
              <a:rPr lang="en-US" sz="6256">
                <a:solidFill>
                  <a:srgbClr val="000000"/>
                </a:solidFill>
                <a:latin typeface="Tex Gyre Termes"/>
              </a:rPr>
              <a:t>Online Deployment and Accessibility</a:t>
            </a:r>
          </a:p>
        </p:txBody>
      </p:sp>
      <p:sp>
        <p:nvSpPr>
          <p:cNvPr id="3" name="AutoShape 3"/>
          <p:cNvSpPr/>
          <p:nvPr/>
        </p:nvSpPr>
        <p:spPr>
          <a:xfrm>
            <a:off x="474641" y="1831546"/>
            <a:ext cx="9358934" cy="4762"/>
          </a:xfrm>
          <a:prstGeom prst="line">
            <a:avLst/>
          </a:prstGeom>
          <a:ln w="9525" cap="flat">
            <a:solidFill>
              <a:srgbClr val="000000"/>
            </a:solidFill>
            <a:prstDash val="solid"/>
            <a:headEnd type="none" w="sm" len="sm"/>
            <a:tailEnd type="none" w="sm" len="sm"/>
          </a:ln>
        </p:spPr>
      </p:sp>
      <p:sp>
        <p:nvSpPr>
          <p:cNvPr id="4" name="Freeform 4"/>
          <p:cNvSpPr/>
          <p:nvPr/>
        </p:nvSpPr>
        <p:spPr>
          <a:xfrm>
            <a:off x="15773732" y="247650"/>
            <a:ext cx="2214015" cy="1579133"/>
          </a:xfrm>
          <a:custGeom>
            <a:avLst/>
            <a:gdLst/>
            <a:ahLst/>
            <a:cxnLst/>
            <a:rect l="l" t="t" r="r" b="b"/>
            <a:pathLst>
              <a:path w="2214015" h="1579133">
                <a:moveTo>
                  <a:pt x="0" y="0"/>
                </a:moveTo>
                <a:lnTo>
                  <a:pt x="2214015" y="0"/>
                </a:lnTo>
                <a:lnTo>
                  <a:pt x="2214015" y="1579133"/>
                </a:lnTo>
                <a:lnTo>
                  <a:pt x="0" y="1579133"/>
                </a:lnTo>
                <a:lnTo>
                  <a:pt x="0" y="0"/>
                </a:lnTo>
                <a:close/>
              </a:path>
            </a:pathLst>
          </a:custGeom>
          <a:blipFill>
            <a:blip r:embed="rId2"/>
            <a:stretch>
              <a:fillRect/>
            </a:stretch>
          </a:blipFill>
        </p:spPr>
      </p:sp>
      <p:sp>
        <p:nvSpPr>
          <p:cNvPr id="5" name="TextBox 5"/>
          <p:cNvSpPr txBox="1"/>
          <p:nvPr/>
        </p:nvSpPr>
        <p:spPr>
          <a:xfrm>
            <a:off x="474639" y="3794786"/>
            <a:ext cx="4289740" cy="5329188"/>
          </a:xfrm>
          <a:prstGeom prst="rect">
            <a:avLst/>
          </a:prstGeom>
        </p:spPr>
        <p:txBody>
          <a:bodyPr lIns="0" tIns="0" rIns="0" bIns="0" rtlCol="0" anchor="t">
            <a:spAutoFit/>
          </a:bodyPr>
          <a:lstStyle/>
          <a:p>
            <a:pPr algn="ctr">
              <a:lnSpc>
                <a:spcPts val="3807"/>
              </a:lnSpc>
              <a:spcBef>
                <a:spcPct val="0"/>
              </a:spcBef>
            </a:pPr>
            <a:r>
              <a:rPr lang="en-US" sz="3173">
                <a:solidFill>
                  <a:srgbClr val="000000"/>
                </a:solidFill>
                <a:latin typeface="Tex Gyre Termes"/>
              </a:rPr>
              <a:t>HarvestHeal's online platform provides an easy-to-use interface for farmers to access the full suite of crop optimization tools. The platform is designed with an intuitive user experience in mind, allowing even those with limited technical expertise to navigate seamlessly.</a:t>
            </a:r>
          </a:p>
        </p:txBody>
      </p:sp>
      <p:sp>
        <p:nvSpPr>
          <p:cNvPr id="6" name="TextBox 6"/>
          <p:cNvSpPr txBox="1"/>
          <p:nvPr/>
        </p:nvSpPr>
        <p:spPr>
          <a:xfrm>
            <a:off x="627178" y="2164921"/>
            <a:ext cx="3792422" cy="1315540"/>
          </a:xfrm>
          <a:prstGeom prst="rect">
            <a:avLst/>
          </a:prstGeom>
        </p:spPr>
        <p:txBody>
          <a:bodyPr wrap="square" lIns="0" tIns="0" rIns="0" bIns="0" rtlCol="0" anchor="t">
            <a:spAutoFit/>
          </a:bodyPr>
          <a:lstStyle/>
          <a:p>
            <a:pPr algn="ctr">
              <a:lnSpc>
                <a:spcPts val="5179"/>
              </a:lnSpc>
            </a:pPr>
            <a:r>
              <a:rPr lang="en-US" sz="4316" dirty="0">
                <a:solidFill>
                  <a:srgbClr val="000000"/>
                </a:solidFill>
                <a:latin typeface="Tex Gyre Termes"/>
              </a:rPr>
              <a:t>Intuitive Online</a:t>
            </a:r>
          </a:p>
          <a:p>
            <a:pPr algn="ctr">
              <a:lnSpc>
                <a:spcPts val="5179"/>
              </a:lnSpc>
              <a:spcBef>
                <a:spcPct val="0"/>
              </a:spcBef>
            </a:pPr>
            <a:r>
              <a:rPr lang="en-US" sz="4316" dirty="0">
                <a:solidFill>
                  <a:srgbClr val="000000"/>
                </a:solidFill>
                <a:latin typeface="Tex Gyre Termes"/>
              </a:rPr>
              <a:t> Platform</a:t>
            </a:r>
          </a:p>
        </p:txBody>
      </p:sp>
      <p:sp>
        <p:nvSpPr>
          <p:cNvPr id="7" name="TextBox 7"/>
          <p:cNvSpPr txBox="1"/>
          <p:nvPr/>
        </p:nvSpPr>
        <p:spPr>
          <a:xfrm>
            <a:off x="4854260" y="3794786"/>
            <a:ext cx="4289740" cy="6296399"/>
          </a:xfrm>
          <a:prstGeom prst="rect">
            <a:avLst/>
          </a:prstGeom>
        </p:spPr>
        <p:txBody>
          <a:bodyPr lIns="0" tIns="0" rIns="0" bIns="0" rtlCol="0" anchor="t">
            <a:spAutoFit/>
          </a:bodyPr>
          <a:lstStyle/>
          <a:p>
            <a:pPr algn="ctr">
              <a:lnSpc>
                <a:spcPts val="3807"/>
              </a:lnSpc>
            </a:pPr>
            <a:r>
              <a:rPr lang="en-US" sz="3173">
                <a:solidFill>
                  <a:srgbClr val="000000"/>
                </a:solidFill>
                <a:latin typeface="Tex Gyre Termes"/>
              </a:rPr>
              <a:t>Recognizing the diverse needs of farmers worldwide, HarvestHeal's platform is accessible in multiple languages and optimized for use on mobile devices. This ensures that smallholder farmers in remote regions can also benefit from the transformative power of our technology.</a:t>
            </a:r>
          </a:p>
          <a:p>
            <a:pPr algn="ctr">
              <a:lnSpc>
                <a:spcPts val="3807"/>
              </a:lnSpc>
              <a:spcBef>
                <a:spcPct val="0"/>
              </a:spcBef>
            </a:pPr>
            <a:endParaRPr lang="en-US" sz="3173">
              <a:solidFill>
                <a:srgbClr val="000000"/>
              </a:solidFill>
              <a:latin typeface="Tex Gyre Termes"/>
            </a:endParaRPr>
          </a:p>
        </p:txBody>
      </p:sp>
      <p:sp>
        <p:nvSpPr>
          <p:cNvPr id="8" name="TextBox 8"/>
          <p:cNvSpPr txBox="1"/>
          <p:nvPr/>
        </p:nvSpPr>
        <p:spPr>
          <a:xfrm>
            <a:off x="5411195" y="2164921"/>
            <a:ext cx="2862328" cy="1973311"/>
          </a:xfrm>
          <a:prstGeom prst="rect">
            <a:avLst/>
          </a:prstGeom>
        </p:spPr>
        <p:txBody>
          <a:bodyPr lIns="0" tIns="0" rIns="0" bIns="0" rtlCol="0" anchor="t">
            <a:spAutoFit/>
          </a:bodyPr>
          <a:lstStyle/>
          <a:p>
            <a:pPr algn="ctr">
              <a:lnSpc>
                <a:spcPts val="5179"/>
              </a:lnSpc>
            </a:pPr>
            <a:r>
              <a:rPr lang="en-US" sz="4316">
                <a:solidFill>
                  <a:srgbClr val="000000"/>
                </a:solidFill>
                <a:latin typeface="Tex Gyre Termes"/>
              </a:rPr>
              <a:t>Global </a:t>
            </a:r>
          </a:p>
          <a:p>
            <a:pPr algn="ctr">
              <a:lnSpc>
                <a:spcPts val="5179"/>
              </a:lnSpc>
            </a:pPr>
            <a:r>
              <a:rPr lang="en-US" sz="4316">
                <a:solidFill>
                  <a:srgbClr val="000000"/>
                </a:solidFill>
                <a:latin typeface="Tex Gyre Termes"/>
              </a:rPr>
              <a:t>Accessibility</a:t>
            </a:r>
          </a:p>
          <a:p>
            <a:pPr algn="ctr">
              <a:lnSpc>
                <a:spcPts val="5179"/>
              </a:lnSpc>
              <a:spcBef>
                <a:spcPct val="0"/>
              </a:spcBef>
            </a:pPr>
            <a:endParaRPr lang="en-US" sz="4316">
              <a:solidFill>
                <a:srgbClr val="000000"/>
              </a:solidFill>
              <a:latin typeface="Tex Gyre Termes"/>
            </a:endParaRPr>
          </a:p>
        </p:txBody>
      </p:sp>
      <p:sp>
        <p:nvSpPr>
          <p:cNvPr id="9" name="TextBox 9"/>
          <p:cNvSpPr txBox="1"/>
          <p:nvPr/>
        </p:nvSpPr>
        <p:spPr>
          <a:xfrm>
            <a:off x="9841439" y="2164921"/>
            <a:ext cx="3200668" cy="1973311"/>
          </a:xfrm>
          <a:prstGeom prst="rect">
            <a:avLst/>
          </a:prstGeom>
        </p:spPr>
        <p:txBody>
          <a:bodyPr wrap="square" lIns="0" tIns="0" rIns="0" bIns="0" rtlCol="0" anchor="t">
            <a:spAutoFit/>
          </a:bodyPr>
          <a:lstStyle/>
          <a:p>
            <a:pPr algn="ctr">
              <a:lnSpc>
                <a:spcPts val="5179"/>
              </a:lnSpc>
            </a:pPr>
            <a:r>
              <a:rPr lang="en-US" sz="4316" dirty="0">
                <a:solidFill>
                  <a:srgbClr val="000000"/>
                </a:solidFill>
                <a:latin typeface="Tex Gyre Termes"/>
              </a:rPr>
              <a:t>Continuous </a:t>
            </a:r>
          </a:p>
          <a:p>
            <a:pPr algn="ctr">
              <a:lnSpc>
                <a:spcPts val="5179"/>
              </a:lnSpc>
            </a:pPr>
            <a:r>
              <a:rPr lang="en-US" sz="4316" dirty="0">
                <a:solidFill>
                  <a:srgbClr val="000000"/>
                </a:solidFill>
                <a:latin typeface="Tex Gyre Termes"/>
              </a:rPr>
              <a:t>Improvement</a:t>
            </a:r>
          </a:p>
          <a:p>
            <a:pPr algn="ctr">
              <a:lnSpc>
                <a:spcPts val="5179"/>
              </a:lnSpc>
              <a:spcBef>
                <a:spcPct val="0"/>
              </a:spcBef>
            </a:pPr>
            <a:endParaRPr lang="en-US" sz="4316" dirty="0">
              <a:solidFill>
                <a:srgbClr val="000000"/>
              </a:solidFill>
              <a:latin typeface="Tex Gyre Termes"/>
            </a:endParaRPr>
          </a:p>
        </p:txBody>
      </p:sp>
      <p:sp>
        <p:nvSpPr>
          <p:cNvPr id="10" name="TextBox 10"/>
          <p:cNvSpPr txBox="1"/>
          <p:nvPr/>
        </p:nvSpPr>
        <p:spPr>
          <a:xfrm>
            <a:off x="9459888" y="3813836"/>
            <a:ext cx="3716452" cy="6694088"/>
          </a:xfrm>
          <a:prstGeom prst="rect">
            <a:avLst/>
          </a:prstGeom>
        </p:spPr>
        <p:txBody>
          <a:bodyPr lIns="0" tIns="0" rIns="0" bIns="0" rtlCol="0" anchor="t">
            <a:spAutoFit/>
          </a:bodyPr>
          <a:lstStyle/>
          <a:p>
            <a:pPr algn="ctr">
              <a:lnSpc>
                <a:spcPts val="3299"/>
              </a:lnSpc>
            </a:pPr>
            <a:r>
              <a:rPr lang="en-US" sz="2749">
                <a:solidFill>
                  <a:srgbClr val="000000"/>
                </a:solidFill>
                <a:latin typeface="Tex Gyre Termes"/>
              </a:rPr>
              <a:t>We are committed to the ongoing evolution of HarvestHeal, regularly updating the platform with new features, enhanced algorithms, and real-time data integration. This allows us to continuously improve the accuracy and effectiveness of our crop optimization solutions, empowering farmers to adapt to the ever-changing agricultural landscape.</a:t>
            </a:r>
          </a:p>
          <a:p>
            <a:pPr algn="ctr">
              <a:lnSpc>
                <a:spcPts val="3299"/>
              </a:lnSpc>
              <a:spcBef>
                <a:spcPct val="0"/>
              </a:spcBef>
            </a:pPr>
            <a:endParaRPr lang="en-US" sz="2749">
              <a:solidFill>
                <a:srgbClr val="000000"/>
              </a:solidFill>
              <a:latin typeface="Tex Gyre Termes"/>
            </a:endParaRPr>
          </a:p>
        </p:txBody>
      </p:sp>
      <p:sp>
        <p:nvSpPr>
          <p:cNvPr id="11" name="TextBox 11"/>
          <p:cNvSpPr txBox="1"/>
          <p:nvPr/>
        </p:nvSpPr>
        <p:spPr>
          <a:xfrm>
            <a:off x="13912584" y="2164921"/>
            <a:ext cx="2982962" cy="1973311"/>
          </a:xfrm>
          <a:prstGeom prst="rect">
            <a:avLst/>
          </a:prstGeom>
        </p:spPr>
        <p:txBody>
          <a:bodyPr lIns="0" tIns="0" rIns="0" bIns="0" rtlCol="0" anchor="t">
            <a:spAutoFit/>
          </a:bodyPr>
          <a:lstStyle/>
          <a:p>
            <a:pPr algn="ctr">
              <a:lnSpc>
                <a:spcPts val="5179"/>
              </a:lnSpc>
            </a:pPr>
            <a:r>
              <a:rPr lang="en-US" sz="4316">
                <a:solidFill>
                  <a:srgbClr val="000000"/>
                </a:solidFill>
                <a:latin typeface="Tex Gyre Termes"/>
              </a:rPr>
              <a:t>Scalable </a:t>
            </a:r>
          </a:p>
          <a:p>
            <a:pPr algn="ctr">
              <a:lnSpc>
                <a:spcPts val="5179"/>
              </a:lnSpc>
            </a:pPr>
            <a:r>
              <a:rPr lang="en-US" sz="4316">
                <a:solidFill>
                  <a:srgbClr val="000000"/>
                </a:solidFill>
                <a:latin typeface="Tex Gyre Termes"/>
              </a:rPr>
              <a:t>Infrastructure</a:t>
            </a:r>
          </a:p>
          <a:p>
            <a:pPr algn="ctr">
              <a:lnSpc>
                <a:spcPts val="5179"/>
              </a:lnSpc>
              <a:spcBef>
                <a:spcPct val="0"/>
              </a:spcBef>
            </a:pPr>
            <a:endParaRPr lang="en-US" sz="4316">
              <a:solidFill>
                <a:srgbClr val="000000"/>
              </a:solidFill>
              <a:latin typeface="Tex Gyre Termes"/>
            </a:endParaRPr>
          </a:p>
        </p:txBody>
      </p:sp>
      <p:sp>
        <p:nvSpPr>
          <p:cNvPr id="12" name="TextBox 12"/>
          <p:cNvSpPr txBox="1"/>
          <p:nvPr/>
        </p:nvSpPr>
        <p:spPr>
          <a:xfrm>
            <a:off x="13545839" y="3813836"/>
            <a:ext cx="3716452" cy="5856137"/>
          </a:xfrm>
          <a:prstGeom prst="rect">
            <a:avLst/>
          </a:prstGeom>
        </p:spPr>
        <p:txBody>
          <a:bodyPr lIns="0" tIns="0" rIns="0" bIns="0" rtlCol="0" anchor="t">
            <a:spAutoFit/>
          </a:bodyPr>
          <a:lstStyle/>
          <a:p>
            <a:pPr algn="ctr">
              <a:lnSpc>
                <a:spcPts val="3299"/>
              </a:lnSpc>
            </a:pPr>
            <a:r>
              <a:rPr lang="en-US" sz="2749">
                <a:solidFill>
                  <a:srgbClr val="000000"/>
                </a:solidFill>
                <a:latin typeface="Tex Gyre Termes"/>
              </a:rPr>
              <a:t>We are committed to the ongoing evolution of HarvestHeal, regularly updating the platform witThe underlying infrastructure of HarvestHeal's online platform is designed for scalability, ensuring seamless performance and data processing capabilities as our user base grows. </a:t>
            </a:r>
          </a:p>
          <a:p>
            <a:pPr algn="ctr">
              <a:lnSpc>
                <a:spcPts val="3299"/>
              </a:lnSpc>
              <a:spcBef>
                <a:spcPct val="0"/>
              </a:spcBef>
            </a:pPr>
            <a:endParaRPr lang="en-US" sz="2749">
              <a:solidFill>
                <a:srgbClr val="000000"/>
              </a:solidFill>
              <a:latin typeface="Tex Gyre Terme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1EFED"/>
        </a:solidFill>
        <a:effectLst/>
      </p:bgPr>
    </p:bg>
    <p:spTree>
      <p:nvGrpSpPr>
        <p:cNvPr id="1" name=""/>
        <p:cNvGrpSpPr/>
        <p:nvPr/>
      </p:nvGrpSpPr>
      <p:grpSpPr>
        <a:xfrm>
          <a:off x="0" y="0"/>
          <a:ext cx="0" cy="0"/>
          <a:chOff x="0" y="0"/>
          <a:chExt cx="0" cy="0"/>
        </a:xfrm>
      </p:grpSpPr>
      <p:grpSp>
        <p:nvGrpSpPr>
          <p:cNvPr id="2" name="Group 2"/>
          <p:cNvGrpSpPr/>
          <p:nvPr/>
        </p:nvGrpSpPr>
        <p:grpSpPr>
          <a:xfrm>
            <a:off x="0" y="-1733215"/>
            <a:ext cx="18288000" cy="4851918"/>
            <a:chOff x="0" y="0"/>
            <a:chExt cx="24384000" cy="6469224"/>
          </a:xfrm>
        </p:grpSpPr>
        <p:pic>
          <p:nvPicPr>
            <p:cNvPr id="3" name="Picture 3"/>
            <p:cNvPicPr>
              <a:picLocks noChangeAspect="1"/>
            </p:cNvPicPr>
            <p:nvPr/>
          </p:nvPicPr>
          <p:blipFill>
            <a:blip r:embed="rId2"/>
            <a:srcRect t="23313" b="23313"/>
            <a:stretch>
              <a:fillRect/>
            </a:stretch>
          </p:blipFill>
          <p:spPr>
            <a:xfrm flipH="1">
              <a:off x="0" y="0"/>
              <a:ext cx="24384000" cy="6469224"/>
            </a:xfrm>
            <a:prstGeom prst="rect">
              <a:avLst/>
            </a:prstGeom>
          </p:spPr>
        </p:pic>
      </p:grpSp>
      <p:sp>
        <p:nvSpPr>
          <p:cNvPr id="4" name="TextBox 4"/>
          <p:cNvSpPr txBox="1"/>
          <p:nvPr/>
        </p:nvSpPr>
        <p:spPr>
          <a:xfrm>
            <a:off x="572760" y="1019175"/>
            <a:ext cx="10972054" cy="2447925"/>
          </a:xfrm>
          <a:prstGeom prst="rect">
            <a:avLst/>
          </a:prstGeom>
        </p:spPr>
        <p:txBody>
          <a:bodyPr lIns="0" tIns="0" rIns="0" bIns="0" rtlCol="0" anchor="t">
            <a:spAutoFit/>
          </a:bodyPr>
          <a:lstStyle/>
          <a:p>
            <a:pPr>
              <a:lnSpc>
                <a:spcPts val="9600"/>
              </a:lnSpc>
            </a:pPr>
            <a:r>
              <a:rPr lang="en-US" sz="8000">
                <a:solidFill>
                  <a:srgbClr val="000000"/>
                </a:solidFill>
                <a:latin typeface="Tex Gyre Termes"/>
              </a:rPr>
              <a:t>Impact</a:t>
            </a:r>
          </a:p>
          <a:p>
            <a:pPr marL="0" lvl="0" indent="0">
              <a:lnSpc>
                <a:spcPts val="9600"/>
              </a:lnSpc>
            </a:pPr>
            <a:endParaRPr lang="en-US" sz="8000">
              <a:solidFill>
                <a:srgbClr val="000000"/>
              </a:solidFill>
              <a:latin typeface="Tex Gyre Termes"/>
            </a:endParaRPr>
          </a:p>
        </p:txBody>
      </p:sp>
      <p:sp>
        <p:nvSpPr>
          <p:cNvPr id="5" name="TextBox 5"/>
          <p:cNvSpPr txBox="1"/>
          <p:nvPr/>
        </p:nvSpPr>
        <p:spPr>
          <a:xfrm>
            <a:off x="812728" y="4380865"/>
            <a:ext cx="4294736" cy="1661795"/>
          </a:xfrm>
          <a:prstGeom prst="rect">
            <a:avLst/>
          </a:prstGeom>
        </p:spPr>
        <p:txBody>
          <a:bodyPr lIns="0" tIns="0" rIns="0" bIns="0" rtlCol="0" anchor="t">
            <a:spAutoFit/>
          </a:bodyPr>
          <a:lstStyle/>
          <a:p>
            <a:pPr>
              <a:lnSpc>
                <a:spcPts val="4480"/>
              </a:lnSpc>
            </a:pPr>
            <a:r>
              <a:rPr lang="en-US" sz="3200">
                <a:solidFill>
                  <a:srgbClr val="000000"/>
                </a:solidFill>
                <a:latin typeface="Tex Gyre Termes Bold Italics"/>
              </a:rPr>
              <a:t>Environmental Sustainability</a:t>
            </a:r>
          </a:p>
          <a:p>
            <a:pPr marL="0" lvl="0" indent="0" algn="l">
              <a:lnSpc>
                <a:spcPts val="4479"/>
              </a:lnSpc>
              <a:spcBef>
                <a:spcPct val="0"/>
              </a:spcBef>
            </a:pPr>
            <a:endParaRPr lang="en-US" sz="3200">
              <a:solidFill>
                <a:srgbClr val="000000"/>
              </a:solidFill>
              <a:latin typeface="Tex Gyre Termes Bold Italics"/>
            </a:endParaRPr>
          </a:p>
        </p:txBody>
      </p:sp>
      <p:sp>
        <p:nvSpPr>
          <p:cNvPr id="6" name="TextBox 6"/>
          <p:cNvSpPr txBox="1"/>
          <p:nvPr/>
        </p:nvSpPr>
        <p:spPr>
          <a:xfrm>
            <a:off x="6888646" y="4657090"/>
            <a:ext cx="4294736" cy="1099820"/>
          </a:xfrm>
          <a:prstGeom prst="rect">
            <a:avLst/>
          </a:prstGeom>
        </p:spPr>
        <p:txBody>
          <a:bodyPr lIns="0" tIns="0" rIns="0" bIns="0" rtlCol="0" anchor="t">
            <a:spAutoFit/>
          </a:bodyPr>
          <a:lstStyle/>
          <a:p>
            <a:pPr>
              <a:lnSpc>
                <a:spcPts val="4480"/>
              </a:lnSpc>
            </a:pPr>
            <a:r>
              <a:rPr lang="en-US" sz="3200">
                <a:solidFill>
                  <a:srgbClr val="000000"/>
                </a:solidFill>
                <a:latin typeface="Tex Gyre Termes Bold Italics"/>
              </a:rPr>
              <a:t>Global Food Security</a:t>
            </a:r>
          </a:p>
          <a:p>
            <a:pPr marL="0" lvl="0" indent="0" algn="l">
              <a:lnSpc>
                <a:spcPts val="4479"/>
              </a:lnSpc>
              <a:spcBef>
                <a:spcPct val="0"/>
              </a:spcBef>
            </a:pPr>
            <a:endParaRPr lang="en-US" sz="3200">
              <a:solidFill>
                <a:srgbClr val="000000"/>
              </a:solidFill>
              <a:latin typeface="Tex Gyre Termes Bold Italics"/>
            </a:endParaRPr>
          </a:p>
        </p:txBody>
      </p:sp>
      <p:sp>
        <p:nvSpPr>
          <p:cNvPr id="7" name="TextBox 7"/>
          <p:cNvSpPr txBox="1"/>
          <p:nvPr/>
        </p:nvSpPr>
        <p:spPr>
          <a:xfrm>
            <a:off x="12964564" y="4596130"/>
            <a:ext cx="4294736" cy="1099820"/>
          </a:xfrm>
          <a:prstGeom prst="rect">
            <a:avLst/>
          </a:prstGeom>
        </p:spPr>
        <p:txBody>
          <a:bodyPr lIns="0" tIns="0" rIns="0" bIns="0" rtlCol="0" anchor="t">
            <a:spAutoFit/>
          </a:bodyPr>
          <a:lstStyle/>
          <a:p>
            <a:pPr>
              <a:lnSpc>
                <a:spcPts val="4480"/>
              </a:lnSpc>
            </a:pPr>
            <a:r>
              <a:rPr lang="en-US" sz="3200">
                <a:solidFill>
                  <a:srgbClr val="000000"/>
                </a:solidFill>
                <a:latin typeface="Tex Gyre Termes Bold Italics"/>
              </a:rPr>
              <a:t>Adaptive Farming</a:t>
            </a:r>
          </a:p>
          <a:p>
            <a:pPr marL="0" lvl="0" indent="0" algn="l">
              <a:lnSpc>
                <a:spcPts val="4479"/>
              </a:lnSpc>
              <a:spcBef>
                <a:spcPct val="0"/>
              </a:spcBef>
            </a:pPr>
            <a:endParaRPr lang="en-US" sz="3200">
              <a:solidFill>
                <a:srgbClr val="000000"/>
              </a:solidFill>
              <a:latin typeface="Tex Gyre Termes Bold Italics"/>
            </a:endParaRPr>
          </a:p>
        </p:txBody>
      </p:sp>
      <p:sp>
        <p:nvSpPr>
          <p:cNvPr id="8" name="TextBox 8"/>
          <p:cNvSpPr txBox="1"/>
          <p:nvPr/>
        </p:nvSpPr>
        <p:spPr>
          <a:xfrm>
            <a:off x="812728" y="5667453"/>
            <a:ext cx="4294736" cy="3948430"/>
          </a:xfrm>
          <a:prstGeom prst="rect">
            <a:avLst/>
          </a:prstGeom>
        </p:spPr>
        <p:txBody>
          <a:bodyPr lIns="0" tIns="0" rIns="0" bIns="0" rtlCol="0" anchor="t">
            <a:spAutoFit/>
          </a:bodyPr>
          <a:lstStyle/>
          <a:p>
            <a:pPr>
              <a:lnSpc>
                <a:spcPts val="3919"/>
              </a:lnSpc>
            </a:pPr>
            <a:r>
              <a:rPr lang="en-US" sz="2799">
                <a:solidFill>
                  <a:srgbClr val="000000"/>
                </a:solidFill>
                <a:latin typeface="Tex Gyre Termes"/>
              </a:rPr>
              <a:t>HarvestHeal's data-driven approach promotes sustainable farming practices, helping to reduce the environmental footprint of agriculture and ensure long-term food production.</a:t>
            </a:r>
          </a:p>
          <a:p>
            <a:pPr marL="0" lvl="0" indent="0" algn="l">
              <a:lnSpc>
                <a:spcPts val="3919"/>
              </a:lnSpc>
              <a:spcBef>
                <a:spcPct val="0"/>
              </a:spcBef>
            </a:pPr>
            <a:endParaRPr lang="en-US" sz="2799">
              <a:solidFill>
                <a:srgbClr val="000000"/>
              </a:solidFill>
              <a:latin typeface="Tex Gyre Termes"/>
            </a:endParaRPr>
          </a:p>
        </p:txBody>
      </p:sp>
      <p:sp>
        <p:nvSpPr>
          <p:cNvPr id="9" name="TextBox 9"/>
          <p:cNvSpPr txBox="1"/>
          <p:nvPr/>
        </p:nvSpPr>
        <p:spPr>
          <a:xfrm>
            <a:off x="6888646" y="5775960"/>
            <a:ext cx="4294736" cy="3948430"/>
          </a:xfrm>
          <a:prstGeom prst="rect">
            <a:avLst/>
          </a:prstGeom>
        </p:spPr>
        <p:txBody>
          <a:bodyPr lIns="0" tIns="0" rIns="0" bIns="0" rtlCol="0" anchor="t">
            <a:spAutoFit/>
          </a:bodyPr>
          <a:lstStyle/>
          <a:p>
            <a:pPr>
              <a:lnSpc>
                <a:spcPts val="3919"/>
              </a:lnSpc>
            </a:pPr>
            <a:r>
              <a:rPr lang="en-US" sz="2799">
                <a:solidFill>
                  <a:srgbClr val="000000"/>
                </a:solidFill>
                <a:latin typeface="Tex Gyre Termes"/>
              </a:rPr>
              <a:t>By empowering farmers worldwide with cutting-edge technology, HarvestHeal contributes to improving crop yields and resilience, bolstering global food supplies and accessibility.</a:t>
            </a:r>
          </a:p>
          <a:p>
            <a:pPr marL="0" lvl="0" indent="0" algn="l">
              <a:lnSpc>
                <a:spcPts val="3919"/>
              </a:lnSpc>
              <a:spcBef>
                <a:spcPct val="0"/>
              </a:spcBef>
            </a:pPr>
            <a:endParaRPr lang="en-US" sz="2799">
              <a:solidFill>
                <a:srgbClr val="000000"/>
              </a:solidFill>
              <a:latin typeface="Tex Gyre Termes"/>
            </a:endParaRPr>
          </a:p>
        </p:txBody>
      </p:sp>
      <p:sp>
        <p:nvSpPr>
          <p:cNvPr id="10" name="TextBox 10"/>
          <p:cNvSpPr txBox="1"/>
          <p:nvPr/>
        </p:nvSpPr>
        <p:spPr>
          <a:xfrm>
            <a:off x="12964564" y="5857875"/>
            <a:ext cx="4294736" cy="3453130"/>
          </a:xfrm>
          <a:prstGeom prst="rect">
            <a:avLst/>
          </a:prstGeom>
        </p:spPr>
        <p:txBody>
          <a:bodyPr lIns="0" tIns="0" rIns="0" bIns="0" rtlCol="0" anchor="t">
            <a:spAutoFit/>
          </a:bodyPr>
          <a:lstStyle/>
          <a:p>
            <a:pPr>
              <a:lnSpc>
                <a:spcPts val="3919"/>
              </a:lnSpc>
            </a:pPr>
            <a:r>
              <a:rPr lang="en-US" sz="2799">
                <a:solidFill>
                  <a:srgbClr val="000000"/>
                </a:solidFill>
                <a:latin typeface="Tex Gyre Termes"/>
              </a:rPr>
              <a:t>HarvestHeal equips farmers with the knowledge and tools to adapt to the challenges posed by climate change, ensuring the continued viability of their operations.</a:t>
            </a:r>
          </a:p>
          <a:p>
            <a:pPr marL="0" lvl="0" indent="0" algn="l">
              <a:lnSpc>
                <a:spcPts val="3919"/>
              </a:lnSpc>
              <a:spcBef>
                <a:spcPct val="0"/>
              </a:spcBef>
            </a:pPr>
            <a:endParaRPr lang="en-US" sz="2799">
              <a:solidFill>
                <a:srgbClr val="000000"/>
              </a:solidFill>
              <a:latin typeface="Tex Gyre Termes"/>
            </a:endParaRPr>
          </a:p>
        </p:txBody>
      </p:sp>
      <p:sp>
        <p:nvSpPr>
          <p:cNvPr id="11" name="TextBox 11"/>
          <p:cNvSpPr txBox="1"/>
          <p:nvPr/>
        </p:nvSpPr>
        <p:spPr>
          <a:xfrm>
            <a:off x="812728" y="3352800"/>
            <a:ext cx="4294736" cy="1085215"/>
          </a:xfrm>
          <a:prstGeom prst="rect">
            <a:avLst/>
          </a:prstGeom>
        </p:spPr>
        <p:txBody>
          <a:bodyPr lIns="0" tIns="0" rIns="0" bIns="0" rtlCol="0" anchor="t">
            <a:spAutoFit/>
          </a:bodyPr>
          <a:lstStyle/>
          <a:p>
            <a:pPr marL="0" lvl="0" indent="0" algn="l">
              <a:lnSpc>
                <a:spcPts val="8960"/>
              </a:lnSpc>
              <a:spcBef>
                <a:spcPct val="0"/>
              </a:spcBef>
            </a:pPr>
            <a:r>
              <a:rPr lang="en-US" sz="6400">
                <a:solidFill>
                  <a:srgbClr val="823112"/>
                </a:solidFill>
                <a:latin typeface="Tex Gyre Termes"/>
              </a:rPr>
              <a:t>01</a:t>
            </a:r>
          </a:p>
        </p:txBody>
      </p:sp>
      <p:sp>
        <p:nvSpPr>
          <p:cNvPr id="12" name="TextBox 12"/>
          <p:cNvSpPr txBox="1"/>
          <p:nvPr/>
        </p:nvSpPr>
        <p:spPr>
          <a:xfrm>
            <a:off x="6996632" y="3352800"/>
            <a:ext cx="4294736" cy="1085215"/>
          </a:xfrm>
          <a:prstGeom prst="rect">
            <a:avLst/>
          </a:prstGeom>
        </p:spPr>
        <p:txBody>
          <a:bodyPr lIns="0" tIns="0" rIns="0" bIns="0" rtlCol="0" anchor="t">
            <a:spAutoFit/>
          </a:bodyPr>
          <a:lstStyle/>
          <a:p>
            <a:pPr marL="0" lvl="0" indent="0" algn="l">
              <a:lnSpc>
                <a:spcPts val="8960"/>
              </a:lnSpc>
              <a:spcBef>
                <a:spcPct val="0"/>
              </a:spcBef>
            </a:pPr>
            <a:r>
              <a:rPr lang="en-US" sz="6400">
                <a:solidFill>
                  <a:srgbClr val="823112"/>
                </a:solidFill>
                <a:latin typeface="Tex Gyre Termes"/>
              </a:rPr>
              <a:t>02</a:t>
            </a:r>
          </a:p>
        </p:txBody>
      </p:sp>
      <p:sp>
        <p:nvSpPr>
          <p:cNvPr id="13" name="TextBox 13"/>
          <p:cNvSpPr txBox="1"/>
          <p:nvPr/>
        </p:nvSpPr>
        <p:spPr>
          <a:xfrm>
            <a:off x="12964564" y="3352800"/>
            <a:ext cx="4294736" cy="1085215"/>
          </a:xfrm>
          <a:prstGeom prst="rect">
            <a:avLst/>
          </a:prstGeom>
        </p:spPr>
        <p:txBody>
          <a:bodyPr lIns="0" tIns="0" rIns="0" bIns="0" rtlCol="0" anchor="t">
            <a:spAutoFit/>
          </a:bodyPr>
          <a:lstStyle/>
          <a:p>
            <a:pPr marL="0" lvl="0" indent="0" algn="l">
              <a:lnSpc>
                <a:spcPts val="8960"/>
              </a:lnSpc>
              <a:spcBef>
                <a:spcPct val="0"/>
              </a:spcBef>
            </a:pPr>
            <a:r>
              <a:rPr lang="en-US" sz="6400">
                <a:solidFill>
                  <a:srgbClr val="823112"/>
                </a:solidFill>
                <a:latin typeface="Tex Gyre Termes"/>
              </a:rPr>
              <a:t>03</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1EFED"/>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6627800" cy="10287000"/>
            <a:chOff x="0" y="0"/>
            <a:chExt cx="8837067" cy="13716000"/>
          </a:xfrm>
        </p:grpSpPr>
        <p:pic>
          <p:nvPicPr>
            <p:cNvPr id="3" name="Picture 3"/>
            <p:cNvPicPr>
              <a:picLocks noChangeAspect="1"/>
            </p:cNvPicPr>
            <p:nvPr/>
          </p:nvPicPr>
          <p:blipFill>
            <a:blip r:embed="rId2"/>
            <a:srcRect t="15508" b="15508"/>
            <a:stretch>
              <a:fillRect/>
            </a:stretch>
          </p:blipFill>
          <p:spPr>
            <a:xfrm>
              <a:off x="0" y="0"/>
              <a:ext cx="8837067" cy="13716000"/>
            </a:xfrm>
            <a:prstGeom prst="rect">
              <a:avLst/>
            </a:prstGeom>
          </p:spPr>
        </p:pic>
      </p:grpSp>
      <p:sp>
        <p:nvSpPr>
          <p:cNvPr id="4" name="Freeform 4"/>
          <p:cNvSpPr/>
          <p:nvPr/>
        </p:nvSpPr>
        <p:spPr>
          <a:xfrm>
            <a:off x="7162298" y="2449752"/>
            <a:ext cx="5221286" cy="3351852"/>
          </a:xfrm>
          <a:custGeom>
            <a:avLst/>
            <a:gdLst/>
            <a:ahLst/>
            <a:cxnLst/>
            <a:rect l="l" t="t" r="r" b="b"/>
            <a:pathLst>
              <a:path w="5221286" h="3351852">
                <a:moveTo>
                  <a:pt x="0" y="0"/>
                </a:moveTo>
                <a:lnTo>
                  <a:pt x="5221286" y="0"/>
                </a:lnTo>
                <a:lnTo>
                  <a:pt x="5221286" y="3351852"/>
                </a:lnTo>
                <a:lnTo>
                  <a:pt x="0" y="3351852"/>
                </a:lnTo>
                <a:lnTo>
                  <a:pt x="0" y="0"/>
                </a:lnTo>
                <a:close/>
              </a:path>
            </a:pathLst>
          </a:custGeom>
          <a:blipFill>
            <a:blip r:embed="rId3"/>
            <a:stretch>
              <a:fillRect r="-46705"/>
            </a:stretch>
          </a:blipFill>
        </p:spPr>
      </p:sp>
      <p:sp>
        <p:nvSpPr>
          <p:cNvPr id="5" name="TextBox 5"/>
          <p:cNvSpPr txBox="1"/>
          <p:nvPr/>
        </p:nvSpPr>
        <p:spPr>
          <a:xfrm>
            <a:off x="7278436" y="400089"/>
            <a:ext cx="6279906" cy="2447925"/>
          </a:xfrm>
          <a:prstGeom prst="rect">
            <a:avLst/>
          </a:prstGeom>
        </p:spPr>
        <p:txBody>
          <a:bodyPr lIns="0" tIns="0" rIns="0" bIns="0" rtlCol="0" anchor="t">
            <a:spAutoFit/>
          </a:bodyPr>
          <a:lstStyle/>
          <a:p>
            <a:pPr>
              <a:lnSpc>
                <a:spcPts val="9600"/>
              </a:lnSpc>
            </a:pPr>
            <a:r>
              <a:rPr lang="en-US" sz="8000">
                <a:solidFill>
                  <a:srgbClr val="000000"/>
                </a:solidFill>
                <a:latin typeface="Tex Gyre Termes"/>
              </a:rPr>
              <a:t>Conclusion</a:t>
            </a:r>
          </a:p>
          <a:p>
            <a:pPr marL="0" lvl="0" indent="0">
              <a:lnSpc>
                <a:spcPts val="9600"/>
              </a:lnSpc>
            </a:pPr>
            <a:endParaRPr lang="en-US" sz="8000">
              <a:solidFill>
                <a:srgbClr val="000000"/>
              </a:solidFill>
              <a:latin typeface="Tex Gyre Termes"/>
            </a:endParaRPr>
          </a:p>
        </p:txBody>
      </p:sp>
      <p:sp>
        <p:nvSpPr>
          <p:cNvPr id="6" name="TextBox 6"/>
          <p:cNvSpPr txBox="1"/>
          <p:nvPr/>
        </p:nvSpPr>
        <p:spPr>
          <a:xfrm>
            <a:off x="7355440" y="3518732"/>
            <a:ext cx="4835001" cy="1967230"/>
          </a:xfrm>
          <a:prstGeom prst="rect">
            <a:avLst/>
          </a:prstGeom>
        </p:spPr>
        <p:txBody>
          <a:bodyPr lIns="0" tIns="0" rIns="0" bIns="0" rtlCol="0" anchor="t">
            <a:spAutoFit/>
          </a:bodyPr>
          <a:lstStyle/>
          <a:p>
            <a:pPr>
              <a:lnSpc>
                <a:spcPts val="3919"/>
              </a:lnSpc>
            </a:pPr>
            <a:r>
              <a:rPr lang="en-US" sz="2799">
                <a:solidFill>
                  <a:srgbClr val="000000"/>
                </a:solidFill>
                <a:latin typeface="Tex Gyre Termes"/>
              </a:rPr>
              <a:t>HarvestHeal's platform enables sustainable farming practices and supports global food security.</a:t>
            </a:r>
          </a:p>
          <a:p>
            <a:pPr marL="0" lvl="0" indent="0" algn="l">
              <a:lnSpc>
                <a:spcPts val="3919"/>
              </a:lnSpc>
              <a:spcBef>
                <a:spcPct val="0"/>
              </a:spcBef>
            </a:pPr>
            <a:endParaRPr lang="en-US" sz="2799">
              <a:solidFill>
                <a:srgbClr val="000000"/>
              </a:solidFill>
              <a:latin typeface="Tex Gyre Termes"/>
            </a:endParaRPr>
          </a:p>
        </p:txBody>
      </p:sp>
      <p:sp>
        <p:nvSpPr>
          <p:cNvPr id="7" name="TextBox 7"/>
          <p:cNvSpPr txBox="1"/>
          <p:nvPr/>
        </p:nvSpPr>
        <p:spPr>
          <a:xfrm>
            <a:off x="7503407" y="2565691"/>
            <a:ext cx="4539068" cy="564647"/>
          </a:xfrm>
          <a:prstGeom prst="rect">
            <a:avLst/>
          </a:prstGeom>
        </p:spPr>
        <p:txBody>
          <a:bodyPr lIns="0" tIns="0" rIns="0" bIns="0" rtlCol="0" anchor="t">
            <a:spAutoFit/>
          </a:bodyPr>
          <a:lstStyle/>
          <a:p>
            <a:pPr algn="ctr">
              <a:lnSpc>
                <a:spcPts val="4449"/>
              </a:lnSpc>
              <a:spcBef>
                <a:spcPct val="0"/>
              </a:spcBef>
            </a:pPr>
            <a:r>
              <a:rPr lang="en-US" sz="3708">
                <a:solidFill>
                  <a:srgbClr val="000000"/>
                </a:solidFill>
                <a:latin typeface="Tex Gyre Termes"/>
              </a:rPr>
              <a:t>Summary of Key Points</a:t>
            </a:r>
          </a:p>
        </p:txBody>
      </p:sp>
      <p:sp>
        <p:nvSpPr>
          <p:cNvPr id="8" name="Freeform 8"/>
          <p:cNvSpPr/>
          <p:nvPr/>
        </p:nvSpPr>
        <p:spPr>
          <a:xfrm>
            <a:off x="12689992" y="2449752"/>
            <a:ext cx="5221286" cy="3351852"/>
          </a:xfrm>
          <a:custGeom>
            <a:avLst/>
            <a:gdLst/>
            <a:ahLst/>
            <a:cxnLst/>
            <a:rect l="l" t="t" r="r" b="b"/>
            <a:pathLst>
              <a:path w="5221286" h="3351852">
                <a:moveTo>
                  <a:pt x="0" y="0"/>
                </a:moveTo>
                <a:lnTo>
                  <a:pt x="5221286" y="0"/>
                </a:lnTo>
                <a:lnTo>
                  <a:pt x="5221286" y="3351852"/>
                </a:lnTo>
                <a:lnTo>
                  <a:pt x="0" y="3351852"/>
                </a:lnTo>
                <a:lnTo>
                  <a:pt x="0" y="0"/>
                </a:lnTo>
                <a:close/>
              </a:path>
            </a:pathLst>
          </a:custGeom>
          <a:blipFill>
            <a:blip r:embed="rId3"/>
            <a:stretch>
              <a:fillRect r="-46705"/>
            </a:stretch>
          </a:blipFill>
        </p:spPr>
      </p:sp>
      <p:sp>
        <p:nvSpPr>
          <p:cNvPr id="9" name="TextBox 9"/>
          <p:cNvSpPr txBox="1"/>
          <p:nvPr/>
        </p:nvSpPr>
        <p:spPr>
          <a:xfrm>
            <a:off x="13966298" y="2565691"/>
            <a:ext cx="2668675" cy="1129295"/>
          </a:xfrm>
          <a:prstGeom prst="rect">
            <a:avLst/>
          </a:prstGeom>
        </p:spPr>
        <p:txBody>
          <a:bodyPr lIns="0" tIns="0" rIns="0" bIns="0" rtlCol="0" anchor="t">
            <a:spAutoFit/>
          </a:bodyPr>
          <a:lstStyle/>
          <a:p>
            <a:pPr algn="ctr">
              <a:lnSpc>
                <a:spcPts val="4449"/>
              </a:lnSpc>
            </a:pPr>
            <a:r>
              <a:rPr lang="en-US" sz="3708">
                <a:solidFill>
                  <a:srgbClr val="000000"/>
                </a:solidFill>
                <a:latin typeface="Tex Gyre Termes"/>
              </a:rPr>
              <a:t>Call to Action</a:t>
            </a:r>
          </a:p>
          <a:p>
            <a:pPr algn="ctr">
              <a:lnSpc>
                <a:spcPts val="4449"/>
              </a:lnSpc>
              <a:spcBef>
                <a:spcPct val="0"/>
              </a:spcBef>
            </a:pPr>
            <a:endParaRPr lang="en-US" sz="3708">
              <a:solidFill>
                <a:srgbClr val="000000"/>
              </a:solidFill>
              <a:latin typeface="Tex Gyre Termes"/>
            </a:endParaRPr>
          </a:p>
        </p:txBody>
      </p:sp>
      <p:sp>
        <p:nvSpPr>
          <p:cNvPr id="10" name="TextBox 10"/>
          <p:cNvSpPr txBox="1"/>
          <p:nvPr/>
        </p:nvSpPr>
        <p:spPr>
          <a:xfrm>
            <a:off x="13031101" y="3518732"/>
            <a:ext cx="4835001" cy="2462530"/>
          </a:xfrm>
          <a:prstGeom prst="rect">
            <a:avLst/>
          </a:prstGeom>
        </p:spPr>
        <p:txBody>
          <a:bodyPr lIns="0" tIns="0" rIns="0" bIns="0" rtlCol="0" anchor="t">
            <a:spAutoFit/>
          </a:bodyPr>
          <a:lstStyle/>
          <a:p>
            <a:pPr>
              <a:lnSpc>
                <a:spcPts val="3919"/>
              </a:lnSpc>
            </a:pPr>
            <a:r>
              <a:rPr lang="en-US" sz="2799">
                <a:solidFill>
                  <a:srgbClr val="000000"/>
                </a:solidFill>
                <a:latin typeface="Tex Gyre Termes"/>
              </a:rPr>
              <a:t>We encourage participation and support for HarvestHeal to empower and uplift farmers worldwide.</a:t>
            </a:r>
          </a:p>
          <a:p>
            <a:pPr marL="0" lvl="0" indent="0" algn="l">
              <a:lnSpc>
                <a:spcPts val="3919"/>
              </a:lnSpc>
              <a:spcBef>
                <a:spcPct val="0"/>
              </a:spcBef>
            </a:pPr>
            <a:endParaRPr lang="en-US" sz="2799">
              <a:solidFill>
                <a:srgbClr val="000000"/>
              </a:solidFill>
              <a:latin typeface="Tex Gyre Termes"/>
            </a:endParaRPr>
          </a:p>
        </p:txBody>
      </p:sp>
      <p:sp>
        <p:nvSpPr>
          <p:cNvPr id="11" name="Freeform 11"/>
          <p:cNvSpPr/>
          <p:nvPr/>
        </p:nvSpPr>
        <p:spPr>
          <a:xfrm>
            <a:off x="7162298" y="6249279"/>
            <a:ext cx="10703804" cy="3351852"/>
          </a:xfrm>
          <a:custGeom>
            <a:avLst/>
            <a:gdLst/>
            <a:ahLst/>
            <a:cxnLst/>
            <a:rect l="l" t="t" r="r" b="b"/>
            <a:pathLst>
              <a:path w="10703804" h="3351852">
                <a:moveTo>
                  <a:pt x="0" y="0"/>
                </a:moveTo>
                <a:lnTo>
                  <a:pt x="10703804" y="0"/>
                </a:lnTo>
                <a:lnTo>
                  <a:pt x="10703804" y="3351852"/>
                </a:lnTo>
                <a:lnTo>
                  <a:pt x="0" y="3351852"/>
                </a:lnTo>
                <a:lnTo>
                  <a:pt x="0" y="0"/>
                </a:lnTo>
                <a:close/>
              </a:path>
            </a:pathLst>
          </a:custGeom>
          <a:blipFill>
            <a:blip r:embed="rId3"/>
            <a:stretch>
              <a:fillRect t="-19869" b="-19869"/>
            </a:stretch>
          </a:blipFill>
        </p:spPr>
      </p:sp>
      <p:sp>
        <p:nvSpPr>
          <p:cNvPr id="12" name="TextBox 12"/>
          <p:cNvSpPr txBox="1"/>
          <p:nvPr/>
        </p:nvSpPr>
        <p:spPr>
          <a:xfrm>
            <a:off x="7355440" y="7158368"/>
            <a:ext cx="10097002" cy="1933013"/>
          </a:xfrm>
          <a:prstGeom prst="rect">
            <a:avLst/>
          </a:prstGeom>
        </p:spPr>
        <p:txBody>
          <a:bodyPr lIns="0" tIns="0" rIns="0" bIns="0" rtlCol="0" anchor="t">
            <a:spAutoFit/>
          </a:bodyPr>
          <a:lstStyle/>
          <a:p>
            <a:pPr algn="ctr">
              <a:lnSpc>
                <a:spcPts val="7654"/>
              </a:lnSpc>
            </a:pPr>
            <a:r>
              <a:rPr lang="en-US" sz="6378">
                <a:solidFill>
                  <a:srgbClr val="000000"/>
                </a:solidFill>
                <a:latin typeface="Tex Gyre Termes"/>
              </a:rPr>
              <a:t>Thank You </a:t>
            </a:r>
          </a:p>
          <a:p>
            <a:pPr algn="ctr">
              <a:lnSpc>
                <a:spcPts val="7654"/>
              </a:lnSpc>
              <a:spcBef>
                <a:spcPct val="0"/>
              </a:spcBef>
            </a:pPr>
            <a:endParaRPr lang="en-US" sz="6378">
              <a:solidFill>
                <a:srgbClr val="000000"/>
              </a:solidFill>
              <a:latin typeface="Tex Gyre Terme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1EFED"/>
        </a:solidFill>
        <a:effectLst/>
      </p:bgPr>
    </p:bg>
    <p:spTree>
      <p:nvGrpSpPr>
        <p:cNvPr id="1" name=""/>
        <p:cNvGrpSpPr/>
        <p:nvPr/>
      </p:nvGrpSpPr>
      <p:grpSpPr>
        <a:xfrm>
          <a:off x="0" y="0"/>
          <a:ext cx="0" cy="0"/>
          <a:chOff x="0" y="0"/>
          <a:chExt cx="0" cy="0"/>
        </a:xfrm>
      </p:grpSpPr>
      <p:grpSp>
        <p:nvGrpSpPr>
          <p:cNvPr id="2" name="Group 2"/>
          <p:cNvGrpSpPr/>
          <p:nvPr/>
        </p:nvGrpSpPr>
        <p:grpSpPr>
          <a:xfrm>
            <a:off x="861356" y="1688376"/>
            <a:ext cx="16565289" cy="5579648"/>
            <a:chOff x="0" y="0"/>
            <a:chExt cx="22087052" cy="7439530"/>
          </a:xfrm>
        </p:grpSpPr>
        <p:sp>
          <p:nvSpPr>
            <p:cNvPr id="3" name="TextBox 3"/>
            <p:cNvSpPr txBox="1"/>
            <p:nvPr/>
          </p:nvSpPr>
          <p:spPr>
            <a:xfrm>
              <a:off x="0" y="0"/>
              <a:ext cx="22087052" cy="3548269"/>
            </a:xfrm>
            <a:prstGeom prst="rect">
              <a:avLst/>
            </a:prstGeom>
          </p:spPr>
          <p:txBody>
            <a:bodyPr lIns="0" tIns="0" rIns="0" bIns="0" rtlCol="0" anchor="t">
              <a:spAutoFit/>
            </a:bodyPr>
            <a:lstStyle/>
            <a:p>
              <a:pPr marL="0" lvl="0" indent="0">
                <a:lnSpc>
                  <a:spcPts val="10477"/>
                </a:lnSpc>
              </a:pPr>
              <a:r>
                <a:rPr lang="en-US" sz="8731">
                  <a:solidFill>
                    <a:srgbClr val="000000"/>
                  </a:solidFill>
                  <a:latin typeface="Tex Gyre Termes"/>
                </a:rPr>
                <a:t>HarvestHeal – Empowering Agriculture through Crop Doctor</a:t>
              </a:r>
            </a:p>
          </p:txBody>
        </p:sp>
        <p:sp>
          <p:nvSpPr>
            <p:cNvPr id="4" name="TextBox 4"/>
            <p:cNvSpPr txBox="1"/>
            <p:nvPr/>
          </p:nvSpPr>
          <p:spPr>
            <a:xfrm>
              <a:off x="0" y="3882161"/>
              <a:ext cx="19532341" cy="3557369"/>
            </a:xfrm>
            <a:prstGeom prst="rect">
              <a:avLst/>
            </a:prstGeom>
          </p:spPr>
          <p:txBody>
            <a:bodyPr lIns="0" tIns="0" rIns="0" bIns="0" rtlCol="0" anchor="t">
              <a:spAutoFit/>
            </a:bodyPr>
            <a:lstStyle/>
            <a:p>
              <a:pPr>
                <a:lnSpc>
                  <a:spcPts val="4278"/>
                </a:lnSpc>
              </a:pPr>
              <a:r>
                <a:rPr lang="en-US" sz="3055">
                  <a:solidFill>
                    <a:srgbClr val="000000"/>
                  </a:solidFill>
                  <a:latin typeface="Tex Gyre Termes"/>
                </a:rPr>
                <a:t>Introducing HarvestHeal, a revolutionary agricultural platform that utilize cutting-edge technology to empower farmers and transform crop management. Exploiting advanced diagnostics and data-driven insights, HarvestHeal equips growers with the tools to optimize yields, reduce waste, and cultivate a more sustainable future.</a:t>
              </a:r>
            </a:p>
            <a:p>
              <a:pPr marL="0" lvl="0" indent="0" algn="l">
                <a:lnSpc>
                  <a:spcPts val="4278"/>
                </a:lnSpc>
                <a:spcBef>
                  <a:spcPct val="0"/>
                </a:spcBef>
              </a:pPr>
              <a:endParaRPr lang="en-US" sz="3055">
                <a:solidFill>
                  <a:srgbClr val="000000"/>
                </a:solidFill>
                <a:latin typeface="Tex Gyre Termes"/>
              </a:endParaRPr>
            </a:p>
          </p:txBody>
        </p:sp>
      </p:grpSp>
      <p:sp>
        <p:nvSpPr>
          <p:cNvPr id="5" name="Freeform 5"/>
          <p:cNvSpPr/>
          <p:nvPr/>
        </p:nvSpPr>
        <p:spPr>
          <a:xfrm>
            <a:off x="15933080" y="239133"/>
            <a:ext cx="2214015" cy="1579133"/>
          </a:xfrm>
          <a:custGeom>
            <a:avLst/>
            <a:gdLst/>
            <a:ahLst/>
            <a:cxnLst/>
            <a:rect l="l" t="t" r="r" b="b"/>
            <a:pathLst>
              <a:path w="2214015" h="1579133">
                <a:moveTo>
                  <a:pt x="0" y="0"/>
                </a:moveTo>
                <a:lnTo>
                  <a:pt x="2214015" y="0"/>
                </a:lnTo>
                <a:lnTo>
                  <a:pt x="2214015" y="1579134"/>
                </a:lnTo>
                <a:lnTo>
                  <a:pt x="0" y="1579134"/>
                </a:lnTo>
                <a:lnTo>
                  <a:pt x="0" y="0"/>
                </a:lnTo>
                <a:close/>
              </a:path>
            </a:pathLst>
          </a:custGeom>
          <a:blipFill>
            <a:blip r:embed="rId2"/>
            <a:stretch>
              <a:fillRect/>
            </a:stretch>
          </a:blipFill>
        </p:spPr>
      </p:sp>
      <p:sp>
        <p:nvSpPr>
          <p:cNvPr id="6" name="Freeform 6"/>
          <p:cNvSpPr/>
          <p:nvPr/>
        </p:nvSpPr>
        <p:spPr>
          <a:xfrm>
            <a:off x="-462638" y="7545017"/>
            <a:ext cx="19213275" cy="4444959"/>
          </a:xfrm>
          <a:custGeom>
            <a:avLst/>
            <a:gdLst/>
            <a:ahLst/>
            <a:cxnLst/>
            <a:rect l="l" t="t" r="r" b="b"/>
            <a:pathLst>
              <a:path w="19213275" h="4444959">
                <a:moveTo>
                  <a:pt x="0" y="0"/>
                </a:moveTo>
                <a:lnTo>
                  <a:pt x="19213276" y="0"/>
                </a:lnTo>
                <a:lnTo>
                  <a:pt x="19213276" y="4444959"/>
                </a:lnTo>
                <a:lnTo>
                  <a:pt x="0" y="4444959"/>
                </a:lnTo>
                <a:lnTo>
                  <a:pt x="0" y="0"/>
                </a:lnTo>
                <a:close/>
              </a:path>
            </a:pathLst>
          </a:custGeom>
          <a:blipFill>
            <a:blip r:embed="rId3"/>
            <a:stretch>
              <a:fillRect t="-11241" b="-32841"/>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1EFED"/>
        </a:solidFill>
        <a:effectLst/>
      </p:bgPr>
    </p:bg>
    <p:spTree>
      <p:nvGrpSpPr>
        <p:cNvPr id="1" name=""/>
        <p:cNvGrpSpPr/>
        <p:nvPr/>
      </p:nvGrpSpPr>
      <p:grpSpPr>
        <a:xfrm>
          <a:off x="0" y="0"/>
          <a:ext cx="0" cy="0"/>
          <a:chOff x="0" y="0"/>
          <a:chExt cx="0" cy="0"/>
        </a:xfrm>
      </p:grpSpPr>
      <p:sp>
        <p:nvSpPr>
          <p:cNvPr id="2" name="TextBox 2"/>
          <p:cNvSpPr txBox="1"/>
          <p:nvPr/>
        </p:nvSpPr>
        <p:spPr>
          <a:xfrm>
            <a:off x="1213815" y="731530"/>
            <a:ext cx="4387981" cy="940673"/>
          </a:xfrm>
          <a:prstGeom prst="rect">
            <a:avLst/>
          </a:prstGeom>
        </p:spPr>
        <p:txBody>
          <a:bodyPr lIns="0" tIns="0" rIns="0" bIns="0" rtlCol="0" anchor="t">
            <a:spAutoFit/>
          </a:bodyPr>
          <a:lstStyle/>
          <a:p>
            <a:pPr marL="0" lvl="0" indent="0" algn="r">
              <a:lnSpc>
                <a:spcPts val="7225"/>
              </a:lnSpc>
            </a:pPr>
            <a:r>
              <a:rPr lang="en-US" sz="6568">
                <a:solidFill>
                  <a:srgbClr val="000000"/>
                </a:solidFill>
                <a:latin typeface="Tex Gyre Termes"/>
              </a:rPr>
              <a:t>Introduction</a:t>
            </a:r>
          </a:p>
        </p:txBody>
      </p:sp>
      <p:sp>
        <p:nvSpPr>
          <p:cNvPr id="3" name="TextBox 3"/>
          <p:cNvSpPr txBox="1"/>
          <p:nvPr/>
        </p:nvSpPr>
        <p:spPr>
          <a:xfrm>
            <a:off x="1381094" y="1963602"/>
            <a:ext cx="11568248" cy="7766995"/>
          </a:xfrm>
          <a:prstGeom prst="rect">
            <a:avLst/>
          </a:prstGeom>
        </p:spPr>
        <p:txBody>
          <a:bodyPr lIns="0" tIns="0" rIns="0" bIns="0" rtlCol="0" anchor="t">
            <a:spAutoFit/>
          </a:bodyPr>
          <a:lstStyle/>
          <a:p>
            <a:pPr>
              <a:lnSpc>
                <a:spcPts val="4398"/>
              </a:lnSpc>
            </a:pPr>
            <a:r>
              <a:rPr lang="en-US" sz="3141">
                <a:solidFill>
                  <a:srgbClr val="823112"/>
                </a:solidFill>
                <a:latin typeface="Tex Gyre Termes"/>
              </a:rPr>
              <a:t>The global agricultural landscape faces numerous challenges, including climate change, crop diseases, and soil degradation. These threats jeopardize food security and sustainable farming practices worldwide. However, by leveraging cutting-edge technology, we can empower farmers to overcome these obstacles and unlock new opportunities for growth.</a:t>
            </a:r>
          </a:p>
          <a:p>
            <a:pPr>
              <a:lnSpc>
                <a:spcPts val="4398"/>
              </a:lnSpc>
            </a:pPr>
            <a:endParaRPr lang="en-US" sz="3141">
              <a:solidFill>
                <a:srgbClr val="823112"/>
              </a:solidFill>
              <a:latin typeface="Tex Gyre Termes"/>
            </a:endParaRPr>
          </a:p>
          <a:p>
            <a:pPr>
              <a:lnSpc>
                <a:spcPts val="4398"/>
              </a:lnSpc>
            </a:pPr>
            <a:r>
              <a:rPr lang="en-US" sz="3141">
                <a:solidFill>
                  <a:srgbClr val="823112"/>
                </a:solidFill>
                <a:latin typeface="Tex Gyre Termes"/>
              </a:rPr>
              <a:t>Introducing HarvestHeal, a comprehensive solution that combines advanced machine learning and AI to revolutionize the way farmers approach crop management. HarvestHeal provides a suite of tools designed to help farmers make informed decisions, optimize their operations, and enhance their yields, ultimately contributing to global food security and environmental sustainability.</a:t>
            </a:r>
          </a:p>
          <a:p>
            <a:pPr marL="0" lvl="0" indent="0" algn="l">
              <a:lnSpc>
                <a:spcPts val="4398"/>
              </a:lnSpc>
              <a:spcBef>
                <a:spcPct val="0"/>
              </a:spcBef>
            </a:pPr>
            <a:endParaRPr lang="en-US" sz="3141">
              <a:solidFill>
                <a:srgbClr val="823112"/>
              </a:solidFill>
              <a:latin typeface="Tex Gyre Termes"/>
            </a:endParaRPr>
          </a:p>
        </p:txBody>
      </p:sp>
      <p:sp>
        <p:nvSpPr>
          <p:cNvPr id="4" name="AutoShape 4"/>
          <p:cNvSpPr/>
          <p:nvPr/>
        </p:nvSpPr>
        <p:spPr>
          <a:xfrm>
            <a:off x="1381094" y="1672203"/>
            <a:ext cx="10911390" cy="0"/>
          </a:xfrm>
          <a:prstGeom prst="line">
            <a:avLst/>
          </a:prstGeom>
          <a:ln w="9525" cap="flat">
            <a:solidFill>
              <a:srgbClr val="000000"/>
            </a:solidFill>
            <a:prstDash val="solid"/>
            <a:headEnd type="none" w="sm" len="sm"/>
            <a:tailEnd type="none" w="sm" len="sm"/>
          </a:ln>
        </p:spPr>
      </p:sp>
      <p:sp>
        <p:nvSpPr>
          <p:cNvPr id="5" name="Freeform 5"/>
          <p:cNvSpPr/>
          <p:nvPr/>
        </p:nvSpPr>
        <p:spPr>
          <a:xfrm>
            <a:off x="13140183" y="0"/>
            <a:ext cx="5147817" cy="10287000"/>
          </a:xfrm>
          <a:custGeom>
            <a:avLst/>
            <a:gdLst/>
            <a:ahLst/>
            <a:cxnLst/>
            <a:rect l="l" t="t" r="r" b="b"/>
            <a:pathLst>
              <a:path w="5147817" h="10287000">
                <a:moveTo>
                  <a:pt x="0" y="0"/>
                </a:moveTo>
                <a:lnTo>
                  <a:pt x="5147817" y="0"/>
                </a:lnTo>
                <a:lnTo>
                  <a:pt x="5147817" y="10287000"/>
                </a:lnTo>
                <a:lnTo>
                  <a:pt x="0" y="10287000"/>
                </a:lnTo>
                <a:lnTo>
                  <a:pt x="0" y="0"/>
                </a:lnTo>
                <a:close/>
              </a:path>
            </a:pathLst>
          </a:custGeom>
          <a:blipFill>
            <a:blip r:embed="rId2"/>
            <a:stretch>
              <a:fillRect l="-2730" r="-18649"/>
            </a:stretch>
          </a:blipFill>
        </p:spPr>
      </p:sp>
      <p:sp>
        <p:nvSpPr>
          <p:cNvPr id="6" name="Freeform 6"/>
          <p:cNvSpPr/>
          <p:nvPr/>
        </p:nvSpPr>
        <p:spPr>
          <a:xfrm>
            <a:off x="11185476" y="0"/>
            <a:ext cx="2214015" cy="1579133"/>
          </a:xfrm>
          <a:custGeom>
            <a:avLst/>
            <a:gdLst/>
            <a:ahLst/>
            <a:cxnLst/>
            <a:rect l="l" t="t" r="r" b="b"/>
            <a:pathLst>
              <a:path w="2214015" h="1579133">
                <a:moveTo>
                  <a:pt x="0" y="0"/>
                </a:moveTo>
                <a:lnTo>
                  <a:pt x="2214015" y="0"/>
                </a:lnTo>
                <a:lnTo>
                  <a:pt x="2214015" y="1579133"/>
                </a:lnTo>
                <a:lnTo>
                  <a:pt x="0" y="1579133"/>
                </a:lnTo>
                <a:lnTo>
                  <a:pt x="0" y="0"/>
                </a:lnTo>
                <a:close/>
              </a:path>
            </a:pathLst>
          </a:custGeom>
          <a:blipFill>
            <a:blip r:embed="rId3"/>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3">
            <a:lumMod val="75000"/>
          </a:schemeClr>
        </a:solidFill>
        <a:effectLst/>
      </p:bgPr>
    </p:bg>
    <p:spTree>
      <p:nvGrpSpPr>
        <p:cNvPr id="1" name=""/>
        <p:cNvGrpSpPr/>
        <p:nvPr/>
      </p:nvGrpSpPr>
      <p:grpSpPr>
        <a:xfrm>
          <a:off x="0" y="0"/>
          <a:ext cx="0" cy="0"/>
          <a:chOff x="0" y="0"/>
          <a:chExt cx="0" cy="0"/>
        </a:xfrm>
      </p:grpSpPr>
      <p:sp>
        <p:nvSpPr>
          <p:cNvPr id="2" name="TextBox 2"/>
          <p:cNvSpPr txBox="1"/>
          <p:nvPr/>
        </p:nvSpPr>
        <p:spPr>
          <a:xfrm>
            <a:off x="-2371834" y="218115"/>
            <a:ext cx="14836640" cy="1228725"/>
          </a:xfrm>
          <a:prstGeom prst="rect">
            <a:avLst/>
          </a:prstGeom>
        </p:spPr>
        <p:txBody>
          <a:bodyPr lIns="0" tIns="0" rIns="0" bIns="0" rtlCol="0" anchor="t">
            <a:spAutoFit/>
          </a:bodyPr>
          <a:lstStyle/>
          <a:p>
            <a:pPr marL="0" lvl="0" indent="0" algn="ctr">
              <a:lnSpc>
                <a:spcPts val="9600"/>
              </a:lnSpc>
            </a:pPr>
            <a:r>
              <a:rPr lang="en-US" sz="8000">
                <a:solidFill>
                  <a:srgbClr val="F1EFED"/>
                </a:solidFill>
                <a:latin typeface="Tex Gyre Termes"/>
              </a:rPr>
              <a:t>Problem Statement</a:t>
            </a:r>
          </a:p>
        </p:txBody>
      </p:sp>
      <p:sp>
        <p:nvSpPr>
          <p:cNvPr id="3" name="AutoShape 3"/>
          <p:cNvSpPr/>
          <p:nvPr/>
        </p:nvSpPr>
        <p:spPr>
          <a:xfrm>
            <a:off x="1028700" y="1451602"/>
            <a:ext cx="10911390" cy="0"/>
          </a:xfrm>
          <a:prstGeom prst="line">
            <a:avLst/>
          </a:prstGeom>
          <a:ln w="9525" cap="flat">
            <a:solidFill>
              <a:srgbClr val="000000"/>
            </a:solidFill>
            <a:prstDash val="solid"/>
            <a:headEnd type="none" w="sm" len="sm"/>
            <a:tailEnd type="none" w="sm" len="sm"/>
          </a:ln>
        </p:spPr>
      </p:sp>
      <p:sp>
        <p:nvSpPr>
          <p:cNvPr id="4" name="TextBox 4"/>
          <p:cNvSpPr txBox="1"/>
          <p:nvPr/>
        </p:nvSpPr>
        <p:spPr>
          <a:xfrm>
            <a:off x="1028700" y="1928142"/>
            <a:ext cx="15870637" cy="6731651"/>
          </a:xfrm>
          <a:prstGeom prst="rect">
            <a:avLst/>
          </a:prstGeom>
        </p:spPr>
        <p:txBody>
          <a:bodyPr lIns="0" tIns="0" rIns="0" bIns="0" rtlCol="0" anchor="t">
            <a:spAutoFit/>
          </a:bodyPr>
          <a:lstStyle/>
          <a:p>
            <a:pPr>
              <a:lnSpc>
                <a:spcPts val="4398"/>
              </a:lnSpc>
            </a:pPr>
            <a:r>
              <a:rPr lang="en-US" sz="3141" dirty="0">
                <a:solidFill>
                  <a:srgbClr val="FEFEFE"/>
                </a:solidFill>
                <a:latin typeface="Tex Gyre Termes"/>
              </a:rPr>
              <a:t>1. Farmers worldwide face significant challenges from climate </a:t>
            </a:r>
            <a:r>
              <a:rPr lang="en-US" sz="3141" dirty="0" err="1">
                <a:solidFill>
                  <a:srgbClr val="FEFEFE"/>
                </a:solidFill>
                <a:latin typeface="Tex Gyre Termes"/>
              </a:rPr>
              <a:t>change,leading</a:t>
            </a:r>
            <a:r>
              <a:rPr lang="en-US" sz="3141" dirty="0">
                <a:solidFill>
                  <a:srgbClr val="FEFEFE"/>
                </a:solidFill>
                <a:latin typeface="Tex Gyre Termes"/>
              </a:rPr>
              <a:t> to unpredictable weather patterns, droughts, and extreme weather  events that threaten crop yields and food security.</a:t>
            </a:r>
          </a:p>
          <a:p>
            <a:pPr>
              <a:lnSpc>
                <a:spcPts val="4398"/>
              </a:lnSpc>
            </a:pPr>
            <a:r>
              <a:rPr lang="en-US" sz="3141" dirty="0">
                <a:solidFill>
                  <a:srgbClr val="FEFEFE"/>
                </a:solidFill>
                <a:latin typeface="Tex Gyre Termes"/>
              </a:rPr>
              <a:t>2.The spread of crop diseases and plant infestations can devastate agricultural production, requiring intensive use of pesticides and compromising the health of the land. </a:t>
            </a:r>
          </a:p>
          <a:p>
            <a:pPr>
              <a:lnSpc>
                <a:spcPts val="4398"/>
              </a:lnSpc>
            </a:pPr>
            <a:r>
              <a:rPr lang="en-US" sz="3141" dirty="0">
                <a:solidFill>
                  <a:srgbClr val="FEFEFE"/>
                </a:solidFill>
                <a:latin typeface="Tex Gyre Termes"/>
              </a:rPr>
              <a:t>3.Unsustainable farming practices, including overuse of fertilizers and poor soil management, have contributed to soil degradation, reducing the overall fertility and productivity of agricultural lands.</a:t>
            </a:r>
          </a:p>
          <a:p>
            <a:pPr>
              <a:lnSpc>
                <a:spcPts val="4398"/>
              </a:lnSpc>
            </a:pPr>
            <a:endParaRPr lang="en-US" sz="3141" dirty="0">
              <a:solidFill>
                <a:srgbClr val="FEFEFE"/>
              </a:solidFill>
              <a:latin typeface="Tex Gyre Termes"/>
            </a:endParaRPr>
          </a:p>
          <a:p>
            <a:pPr>
              <a:lnSpc>
                <a:spcPts val="4398"/>
              </a:lnSpc>
            </a:pPr>
            <a:r>
              <a:rPr lang="en-US" sz="3141" dirty="0">
                <a:solidFill>
                  <a:srgbClr val="FEFEFE"/>
                </a:solidFill>
                <a:latin typeface="Tex Gyre Termes"/>
              </a:rPr>
              <a:t>These interconnected challenges have a severe impact on global food security and the long-term sustainability of the agricultural sector. Innovative solutions are needed to empower farmers and ensure a thriving, resilient food system for the future.</a:t>
            </a:r>
            <a:endParaRPr lang="en-US" sz="3141" dirty="0">
              <a:solidFill>
                <a:srgbClr val="823112"/>
              </a:solidFill>
              <a:latin typeface="Tex Gyre Termes"/>
            </a:endParaRPr>
          </a:p>
          <a:p>
            <a:pPr marL="0" lvl="0" indent="0" algn="l">
              <a:lnSpc>
                <a:spcPts val="4398"/>
              </a:lnSpc>
              <a:spcBef>
                <a:spcPct val="0"/>
              </a:spcBef>
            </a:pPr>
            <a:endParaRPr lang="en-US" sz="3141" dirty="0">
              <a:solidFill>
                <a:srgbClr val="823112"/>
              </a:solidFill>
              <a:latin typeface="Tex Gyre Termes"/>
            </a:endParaRPr>
          </a:p>
        </p:txBody>
      </p:sp>
      <p:sp>
        <p:nvSpPr>
          <p:cNvPr id="5" name="Freeform 5"/>
          <p:cNvSpPr/>
          <p:nvPr/>
        </p:nvSpPr>
        <p:spPr>
          <a:xfrm>
            <a:off x="16152293" y="47673"/>
            <a:ext cx="2214015" cy="1579133"/>
          </a:xfrm>
          <a:custGeom>
            <a:avLst/>
            <a:gdLst/>
            <a:ahLst/>
            <a:cxnLst/>
            <a:rect l="l" t="t" r="r" b="b"/>
            <a:pathLst>
              <a:path w="2214015" h="1579133">
                <a:moveTo>
                  <a:pt x="0" y="0"/>
                </a:moveTo>
                <a:lnTo>
                  <a:pt x="2214014" y="0"/>
                </a:lnTo>
                <a:lnTo>
                  <a:pt x="2214014" y="1579133"/>
                </a:lnTo>
                <a:lnTo>
                  <a:pt x="0" y="1579133"/>
                </a:lnTo>
                <a:lnTo>
                  <a:pt x="0" y="0"/>
                </a:lnTo>
                <a:close/>
              </a:path>
            </a:pathLst>
          </a:custGeom>
          <a:blipFill>
            <a:blip r:embed="rId2"/>
            <a:stretch>
              <a:fillRect/>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1EFED"/>
        </a:solidFill>
        <a:effectLst/>
      </p:bgPr>
    </p:bg>
    <p:spTree>
      <p:nvGrpSpPr>
        <p:cNvPr id="1" name=""/>
        <p:cNvGrpSpPr/>
        <p:nvPr/>
      </p:nvGrpSpPr>
      <p:grpSpPr>
        <a:xfrm>
          <a:off x="0" y="0"/>
          <a:ext cx="0" cy="0"/>
          <a:chOff x="0" y="0"/>
          <a:chExt cx="0" cy="0"/>
        </a:xfrm>
      </p:grpSpPr>
      <p:sp>
        <p:nvSpPr>
          <p:cNvPr id="2" name="TextBox 2"/>
          <p:cNvSpPr txBox="1"/>
          <p:nvPr/>
        </p:nvSpPr>
        <p:spPr>
          <a:xfrm>
            <a:off x="1438451" y="1019175"/>
            <a:ext cx="11316618" cy="2447925"/>
          </a:xfrm>
          <a:prstGeom prst="rect">
            <a:avLst/>
          </a:prstGeom>
        </p:spPr>
        <p:txBody>
          <a:bodyPr lIns="0" tIns="0" rIns="0" bIns="0" rtlCol="0" anchor="t">
            <a:spAutoFit/>
          </a:bodyPr>
          <a:lstStyle/>
          <a:p>
            <a:pPr>
              <a:lnSpc>
                <a:spcPts val="9600"/>
              </a:lnSpc>
            </a:pPr>
            <a:r>
              <a:rPr lang="en-US" sz="8000">
                <a:solidFill>
                  <a:srgbClr val="000000"/>
                </a:solidFill>
                <a:latin typeface="Tex Gyre Termes"/>
              </a:rPr>
              <a:t>Solution Overview</a:t>
            </a:r>
          </a:p>
          <a:p>
            <a:pPr marL="0" lvl="0" indent="0">
              <a:lnSpc>
                <a:spcPts val="9600"/>
              </a:lnSpc>
            </a:pPr>
            <a:endParaRPr lang="en-US" sz="8000">
              <a:solidFill>
                <a:srgbClr val="000000"/>
              </a:solidFill>
              <a:latin typeface="Tex Gyre Termes"/>
            </a:endParaRPr>
          </a:p>
        </p:txBody>
      </p:sp>
      <p:sp>
        <p:nvSpPr>
          <p:cNvPr id="3" name="AutoShape 3"/>
          <p:cNvSpPr/>
          <p:nvPr/>
        </p:nvSpPr>
        <p:spPr>
          <a:xfrm>
            <a:off x="1438451" y="2243138"/>
            <a:ext cx="9358934" cy="4762"/>
          </a:xfrm>
          <a:prstGeom prst="line">
            <a:avLst/>
          </a:prstGeom>
          <a:ln w="9525" cap="flat">
            <a:solidFill>
              <a:srgbClr val="000000"/>
            </a:solidFill>
            <a:prstDash val="solid"/>
            <a:headEnd type="none" w="sm" len="sm"/>
            <a:tailEnd type="none" w="sm" len="sm"/>
          </a:ln>
        </p:spPr>
      </p:sp>
      <p:sp>
        <p:nvSpPr>
          <p:cNvPr id="4" name="Freeform 4"/>
          <p:cNvSpPr/>
          <p:nvPr/>
        </p:nvSpPr>
        <p:spPr>
          <a:xfrm>
            <a:off x="11285852" y="2790434"/>
            <a:ext cx="6526437" cy="4356257"/>
          </a:xfrm>
          <a:custGeom>
            <a:avLst/>
            <a:gdLst/>
            <a:ahLst/>
            <a:cxnLst/>
            <a:rect l="l" t="t" r="r" b="b"/>
            <a:pathLst>
              <a:path w="6526437" h="4356257">
                <a:moveTo>
                  <a:pt x="0" y="0"/>
                </a:moveTo>
                <a:lnTo>
                  <a:pt x="6526437" y="0"/>
                </a:lnTo>
                <a:lnTo>
                  <a:pt x="6526437" y="4356258"/>
                </a:lnTo>
                <a:lnTo>
                  <a:pt x="0" y="4356258"/>
                </a:lnTo>
                <a:lnTo>
                  <a:pt x="0" y="0"/>
                </a:lnTo>
                <a:close/>
              </a:path>
            </a:pathLst>
          </a:custGeom>
          <a:blipFill>
            <a:blip r:embed="rId2"/>
            <a:stretch>
              <a:fillRect/>
            </a:stretch>
          </a:blipFill>
        </p:spPr>
      </p:sp>
      <p:sp>
        <p:nvSpPr>
          <p:cNvPr id="5" name="TextBox 5"/>
          <p:cNvSpPr txBox="1"/>
          <p:nvPr/>
        </p:nvSpPr>
        <p:spPr>
          <a:xfrm>
            <a:off x="1438451" y="2473972"/>
            <a:ext cx="9707995" cy="3383555"/>
          </a:xfrm>
          <a:prstGeom prst="rect">
            <a:avLst/>
          </a:prstGeom>
        </p:spPr>
        <p:txBody>
          <a:bodyPr lIns="0" tIns="0" rIns="0" bIns="0" rtlCol="0" anchor="t">
            <a:spAutoFit/>
          </a:bodyPr>
          <a:lstStyle/>
          <a:p>
            <a:pPr>
              <a:lnSpc>
                <a:spcPts val="4495"/>
              </a:lnSpc>
            </a:pPr>
            <a:r>
              <a:rPr lang="en-US" sz="3210">
                <a:solidFill>
                  <a:srgbClr val="000000"/>
                </a:solidFill>
                <a:latin typeface="Tex Gyre Termes"/>
              </a:rPr>
              <a:t>HarvestHeal offers a comprehensive solution to empower farmers and address global agricultural challenges. Our platform integrates cutting-edge machine learning and AI technologies to provide intelligent crop selection, disease detection, and personalized fertilizer recommendations.</a:t>
            </a:r>
          </a:p>
          <a:p>
            <a:pPr marL="0" lvl="0" indent="0" algn="l">
              <a:lnSpc>
                <a:spcPts val="4495"/>
              </a:lnSpc>
              <a:spcBef>
                <a:spcPct val="0"/>
              </a:spcBef>
            </a:pPr>
            <a:endParaRPr lang="en-US" sz="3210">
              <a:solidFill>
                <a:srgbClr val="000000"/>
              </a:solidFill>
              <a:latin typeface="Tex Gyre Termes"/>
            </a:endParaRPr>
          </a:p>
        </p:txBody>
      </p:sp>
      <p:sp>
        <p:nvSpPr>
          <p:cNvPr id="6" name="TextBox 6"/>
          <p:cNvSpPr txBox="1"/>
          <p:nvPr/>
        </p:nvSpPr>
        <p:spPr>
          <a:xfrm>
            <a:off x="1438451" y="5426339"/>
            <a:ext cx="9707995" cy="3383555"/>
          </a:xfrm>
          <a:prstGeom prst="rect">
            <a:avLst/>
          </a:prstGeom>
        </p:spPr>
        <p:txBody>
          <a:bodyPr lIns="0" tIns="0" rIns="0" bIns="0" rtlCol="0" anchor="t">
            <a:spAutoFit/>
          </a:bodyPr>
          <a:lstStyle/>
          <a:p>
            <a:pPr>
              <a:lnSpc>
                <a:spcPts val="4495"/>
              </a:lnSpc>
            </a:pPr>
            <a:r>
              <a:rPr lang="en-US" sz="3210">
                <a:solidFill>
                  <a:srgbClr val="000000"/>
                </a:solidFill>
                <a:latin typeface="Tex Gyre Termes"/>
              </a:rPr>
              <a:t>HarvestHeal offers a comprehensive solution to empower farmers and address global agricultural challenges. Our platform integrates cutting-edge machine learning and AI technologies to provide intelligent crop selection, disease detection, and personalized fertilizer recommendations.</a:t>
            </a:r>
          </a:p>
          <a:p>
            <a:pPr marL="0" lvl="0" indent="0" algn="l">
              <a:lnSpc>
                <a:spcPts val="4495"/>
              </a:lnSpc>
              <a:spcBef>
                <a:spcPct val="0"/>
              </a:spcBef>
            </a:pPr>
            <a:endParaRPr lang="en-US" sz="3210">
              <a:solidFill>
                <a:srgbClr val="000000"/>
              </a:solidFill>
              <a:latin typeface="Tex Gyre Termes"/>
            </a:endParaRPr>
          </a:p>
        </p:txBody>
      </p:sp>
      <p:sp>
        <p:nvSpPr>
          <p:cNvPr id="7" name="Freeform 7"/>
          <p:cNvSpPr/>
          <p:nvPr/>
        </p:nvSpPr>
        <p:spPr>
          <a:xfrm>
            <a:off x="15933080" y="239133"/>
            <a:ext cx="2214015" cy="1579133"/>
          </a:xfrm>
          <a:custGeom>
            <a:avLst/>
            <a:gdLst/>
            <a:ahLst/>
            <a:cxnLst/>
            <a:rect l="l" t="t" r="r" b="b"/>
            <a:pathLst>
              <a:path w="2214015" h="1579133">
                <a:moveTo>
                  <a:pt x="0" y="0"/>
                </a:moveTo>
                <a:lnTo>
                  <a:pt x="2214015" y="0"/>
                </a:lnTo>
                <a:lnTo>
                  <a:pt x="2214015" y="1579134"/>
                </a:lnTo>
                <a:lnTo>
                  <a:pt x="0" y="1579134"/>
                </a:lnTo>
                <a:lnTo>
                  <a:pt x="0" y="0"/>
                </a:lnTo>
                <a:close/>
              </a:path>
            </a:pathLst>
          </a:custGeom>
          <a:blipFill>
            <a:blip r:embed="rId3"/>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1EFED"/>
        </a:solidFill>
        <a:effectLst/>
      </p:bgPr>
    </p:bg>
    <p:spTree>
      <p:nvGrpSpPr>
        <p:cNvPr id="1" name=""/>
        <p:cNvGrpSpPr/>
        <p:nvPr/>
      </p:nvGrpSpPr>
      <p:grpSpPr>
        <a:xfrm>
          <a:off x="0" y="0"/>
          <a:ext cx="0" cy="0"/>
          <a:chOff x="0" y="0"/>
          <a:chExt cx="0" cy="0"/>
        </a:xfrm>
      </p:grpSpPr>
      <p:sp>
        <p:nvSpPr>
          <p:cNvPr id="2" name="Freeform 2"/>
          <p:cNvSpPr/>
          <p:nvPr/>
        </p:nvSpPr>
        <p:spPr>
          <a:xfrm>
            <a:off x="15773732" y="247650"/>
            <a:ext cx="2214015" cy="1579133"/>
          </a:xfrm>
          <a:custGeom>
            <a:avLst/>
            <a:gdLst/>
            <a:ahLst/>
            <a:cxnLst/>
            <a:rect l="l" t="t" r="r" b="b"/>
            <a:pathLst>
              <a:path w="2214015" h="1579133">
                <a:moveTo>
                  <a:pt x="0" y="0"/>
                </a:moveTo>
                <a:lnTo>
                  <a:pt x="2214015" y="0"/>
                </a:lnTo>
                <a:lnTo>
                  <a:pt x="2214015" y="1579133"/>
                </a:lnTo>
                <a:lnTo>
                  <a:pt x="0" y="1579133"/>
                </a:lnTo>
                <a:lnTo>
                  <a:pt x="0" y="0"/>
                </a:lnTo>
                <a:close/>
              </a:path>
            </a:pathLst>
          </a:custGeom>
          <a:blipFill>
            <a:blip r:embed="rId2"/>
            <a:stretch>
              <a:fillRect/>
            </a:stretch>
          </a:blipFill>
        </p:spPr>
      </p:sp>
      <p:sp>
        <p:nvSpPr>
          <p:cNvPr id="3" name="Freeform 3"/>
          <p:cNvSpPr/>
          <p:nvPr/>
        </p:nvSpPr>
        <p:spPr>
          <a:xfrm>
            <a:off x="4877967" y="846588"/>
            <a:ext cx="8532066" cy="9249783"/>
          </a:xfrm>
          <a:custGeom>
            <a:avLst/>
            <a:gdLst/>
            <a:ahLst/>
            <a:cxnLst/>
            <a:rect l="l" t="t" r="r" b="b"/>
            <a:pathLst>
              <a:path w="8532066" h="9249783">
                <a:moveTo>
                  <a:pt x="0" y="0"/>
                </a:moveTo>
                <a:lnTo>
                  <a:pt x="8532066" y="0"/>
                </a:lnTo>
                <a:lnTo>
                  <a:pt x="8532066" y="9249784"/>
                </a:lnTo>
                <a:lnTo>
                  <a:pt x="0" y="9249784"/>
                </a:lnTo>
                <a:lnTo>
                  <a:pt x="0" y="0"/>
                </a:lnTo>
                <a:close/>
              </a:path>
            </a:pathLst>
          </a:custGeom>
          <a:blipFill>
            <a:blip r:embed="rId3"/>
            <a:stretch>
              <a:fillRect t="-184" b="-184"/>
            </a:stretch>
          </a:blipFill>
        </p:spPr>
      </p:sp>
      <p:sp>
        <p:nvSpPr>
          <p:cNvPr id="4" name="TextBox 4"/>
          <p:cNvSpPr txBox="1"/>
          <p:nvPr/>
        </p:nvSpPr>
        <p:spPr>
          <a:xfrm>
            <a:off x="732768" y="456063"/>
            <a:ext cx="10581946" cy="781050"/>
          </a:xfrm>
          <a:prstGeom prst="rect">
            <a:avLst/>
          </a:prstGeom>
        </p:spPr>
        <p:txBody>
          <a:bodyPr lIns="0" tIns="0" rIns="0" bIns="0" rtlCol="0" anchor="t">
            <a:spAutoFit/>
          </a:bodyPr>
          <a:lstStyle/>
          <a:p>
            <a:pPr marL="0" lvl="0" indent="0">
              <a:lnSpc>
                <a:spcPts val="6171"/>
              </a:lnSpc>
            </a:pPr>
            <a:r>
              <a:rPr lang="en-US" sz="5142">
                <a:solidFill>
                  <a:srgbClr val="000000"/>
                </a:solidFill>
                <a:latin typeface="Tex Gyre Termes"/>
              </a:rPr>
              <a:t>Flowchart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1EFED"/>
        </a:solidFill>
        <a:effectLst/>
      </p:bgPr>
    </p:bg>
    <p:spTree>
      <p:nvGrpSpPr>
        <p:cNvPr id="1" name=""/>
        <p:cNvGrpSpPr/>
        <p:nvPr/>
      </p:nvGrpSpPr>
      <p:grpSpPr>
        <a:xfrm>
          <a:off x="0" y="0"/>
          <a:ext cx="0" cy="0"/>
          <a:chOff x="0" y="0"/>
          <a:chExt cx="0" cy="0"/>
        </a:xfrm>
      </p:grpSpPr>
      <p:sp>
        <p:nvSpPr>
          <p:cNvPr id="2" name="TextBox 2"/>
          <p:cNvSpPr txBox="1"/>
          <p:nvPr/>
        </p:nvSpPr>
        <p:spPr>
          <a:xfrm>
            <a:off x="561102" y="514350"/>
            <a:ext cx="8927507" cy="1028700"/>
          </a:xfrm>
          <a:prstGeom prst="rect">
            <a:avLst/>
          </a:prstGeom>
        </p:spPr>
        <p:txBody>
          <a:bodyPr lIns="0" tIns="0" rIns="0" bIns="0" rtlCol="0" anchor="t">
            <a:spAutoFit/>
          </a:bodyPr>
          <a:lstStyle/>
          <a:p>
            <a:pPr marL="0" lvl="0" indent="0">
              <a:lnSpc>
                <a:spcPts val="8151"/>
              </a:lnSpc>
            </a:pPr>
            <a:r>
              <a:rPr lang="en-US" sz="6792">
                <a:solidFill>
                  <a:srgbClr val="000000"/>
                </a:solidFill>
                <a:latin typeface="Tex Gyre Termes"/>
              </a:rPr>
              <a:t>Crop Selection Tool</a:t>
            </a:r>
          </a:p>
        </p:txBody>
      </p:sp>
      <p:grpSp>
        <p:nvGrpSpPr>
          <p:cNvPr id="3" name="Group 3"/>
          <p:cNvGrpSpPr/>
          <p:nvPr/>
        </p:nvGrpSpPr>
        <p:grpSpPr>
          <a:xfrm>
            <a:off x="466209" y="988830"/>
            <a:ext cx="13145594" cy="8309340"/>
            <a:chOff x="0" y="0"/>
            <a:chExt cx="17527459" cy="11079121"/>
          </a:xfrm>
        </p:grpSpPr>
        <p:sp>
          <p:nvSpPr>
            <p:cNvPr id="4" name="TextBox 4"/>
            <p:cNvSpPr txBox="1"/>
            <p:nvPr/>
          </p:nvSpPr>
          <p:spPr>
            <a:xfrm>
              <a:off x="0" y="-85725"/>
              <a:ext cx="17527459" cy="950769"/>
            </a:xfrm>
            <a:prstGeom prst="rect">
              <a:avLst/>
            </a:prstGeom>
          </p:spPr>
          <p:txBody>
            <a:bodyPr lIns="0" tIns="0" rIns="0" bIns="0" rtlCol="0" anchor="t">
              <a:spAutoFit/>
            </a:bodyPr>
            <a:lstStyle/>
            <a:p>
              <a:pPr marL="0" lvl="0" indent="0" algn="l">
                <a:lnSpc>
                  <a:spcPts val="6059"/>
                </a:lnSpc>
                <a:spcBef>
                  <a:spcPct val="0"/>
                </a:spcBef>
              </a:pPr>
              <a:endParaRPr/>
            </a:p>
          </p:txBody>
        </p:sp>
        <p:sp>
          <p:nvSpPr>
            <p:cNvPr id="5" name="TextBox 5"/>
            <p:cNvSpPr txBox="1"/>
            <p:nvPr/>
          </p:nvSpPr>
          <p:spPr>
            <a:xfrm>
              <a:off x="0" y="1338547"/>
              <a:ext cx="17527459" cy="9740574"/>
            </a:xfrm>
            <a:prstGeom prst="rect">
              <a:avLst/>
            </a:prstGeom>
          </p:spPr>
          <p:txBody>
            <a:bodyPr lIns="0" tIns="0" rIns="0" bIns="0" rtlCol="0" anchor="t">
              <a:spAutoFit/>
            </a:bodyPr>
            <a:lstStyle/>
            <a:p>
              <a:pPr>
                <a:lnSpc>
                  <a:spcPts val="5302"/>
                </a:lnSpc>
              </a:pPr>
              <a:r>
                <a:rPr lang="en-US" sz="3787">
                  <a:solidFill>
                    <a:srgbClr val="000000"/>
                  </a:solidFill>
                  <a:latin typeface="Tex Gyre Termes"/>
                </a:rPr>
                <a:t>HarvestHeal's powerful crop selection tool empowers farmers to make informed decisions about which crops to cultivate. By analyzing factors like climate, soil type, and market demand, the tool provides personalized recommendations to optimize yields and profitability.</a:t>
              </a:r>
            </a:p>
            <a:p>
              <a:pPr>
                <a:lnSpc>
                  <a:spcPts val="5302"/>
                </a:lnSpc>
              </a:pPr>
              <a:endParaRPr lang="en-US" sz="3787">
                <a:solidFill>
                  <a:srgbClr val="000000"/>
                </a:solidFill>
                <a:latin typeface="Tex Gyre Termes"/>
              </a:endParaRPr>
            </a:p>
            <a:p>
              <a:pPr>
                <a:lnSpc>
                  <a:spcPts val="5302"/>
                </a:lnSpc>
              </a:pPr>
              <a:r>
                <a:rPr lang="en-US" sz="3787">
                  <a:solidFill>
                    <a:srgbClr val="000000"/>
                  </a:solidFill>
                  <a:latin typeface="Tex Gyre Termes"/>
                </a:rPr>
                <a:t>With this advanced feature, farmers can confidently choose the right crops for their unique growing conditions, maximizing the potential of their land and resources.</a:t>
              </a:r>
            </a:p>
            <a:p>
              <a:pPr>
                <a:lnSpc>
                  <a:spcPts val="5302"/>
                </a:lnSpc>
              </a:pPr>
              <a:endParaRPr lang="en-US" sz="3787">
                <a:solidFill>
                  <a:srgbClr val="000000"/>
                </a:solidFill>
                <a:latin typeface="Tex Gyre Termes"/>
              </a:endParaRPr>
            </a:p>
            <a:p>
              <a:pPr marL="0" lvl="0" indent="0" algn="l">
                <a:lnSpc>
                  <a:spcPts val="5302"/>
                </a:lnSpc>
                <a:spcBef>
                  <a:spcPct val="0"/>
                </a:spcBef>
              </a:pPr>
              <a:endParaRPr lang="en-US" sz="3787">
                <a:solidFill>
                  <a:srgbClr val="000000"/>
                </a:solidFill>
                <a:latin typeface="Tex Gyre Termes"/>
              </a:endParaRPr>
            </a:p>
          </p:txBody>
        </p:sp>
      </p:grpSp>
      <p:sp>
        <p:nvSpPr>
          <p:cNvPr id="6" name="AutoShape 6"/>
          <p:cNvSpPr/>
          <p:nvPr/>
        </p:nvSpPr>
        <p:spPr>
          <a:xfrm>
            <a:off x="561102" y="1847350"/>
            <a:ext cx="10911390" cy="0"/>
          </a:xfrm>
          <a:prstGeom prst="line">
            <a:avLst/>
          </a:prstGeom>
          <a:ln w="9525" cap="flat">
            <a:solidFill>
              <a:srgbClr val="000000"/>
            </a:solidFill>
            <a:prstDash val="solid"/>
            <a:headEnd type="none" w="sm" len="sm"/>
            <a:tailEnd type="none" w="sm" len="sm"/>
          </a:ln>
        </p:spPr>
      </p:sp>
      <p:sp>
        <p:nvSpPr>
          <p:cNvPr id="7" name="Freeform 7"/>
          <p:cNvSpPr/>
          <p:nvPr/>
        </p:nvSpPr>
        <p:spPr>
          <a:xfrm>
            <a:off x="15933080" y="239133"/>
            <a:ext cx="2214015" cy="1579133"/>
          </a:xfrm>
          <a:custGeom>
            <a:avLst/>
            <a:gdLst/>
            <a:ahLst/>
            <a:cxnLst/>
            <a:rect l="l" t="t" r="r" b="b"/>
            <a:pathLst>
              <a:path w="2214015" h="1579133">
                <a:moveTo>
                  <a:pt x="0" y="0"/>
                </a:moveTo>
                <a:lnTo>
                  <a:pt x="2214015" y="0"/>
                </a:lnTo>
                <a:lnTo>
                  <a:pt x="2214015" y="1579134"/>
                </a:lnTo>
                <a:lnTo>
                  <a:pt x="0" y="1579134"/>
                </a:lnTo>
                <a:lnTo>
                  <a:pt x="0" y="0"/>
                </a:lnTo>
                <a:close/>
              </a:path>
            </a:pathLst>
          </a:custGeom>
          <a:blipFill>
            <a:blip r:embed="rId2"/>
            <a:stretch>
              <a:fillRect/>
            </a:stretch>
          </a:blipFill>
        </p:spPr>
      </p:sp>
      <p:sp>
        <p:nvSpPr>
          <p:cNvPr id="8" name="Freeform 8"/>
          <p:cNvSpPr/>
          <p:nvPr/>
        </p:nvSpPr>
        <p:spPr>
          <a:xfrm>
            <a:off x="13027113" y="6367323"/>
            <a:ext cx="5811934" cy="3919677"/>
          </a:xfrm>
          <a:custGeom>
            <a:avLst/>
            <a:gdLst/>
            <a:ahLst/>
            <a:cxnLst/>
            <a:rect l="l" t="t" r="r" b="b"/>
            <a:pathLst>
              <a:path w="5811934" h="3919677">
                <a:moveTo>
                  <a:pt x="0" y="0"/>
                </a:moveTo>
                <a:lnTo>
                  <a:pt x="5811934" y="0"/>
                </a:lnTo>
                <a:lnTo>
                  <a:pt x="5811934" y="3919677"/>
                </a:lnTo>
                <a:lnTo>
                  <a:pt x="0" y="3919677"/>
                </a:lnTo>
                <a:lnTo>
                  <a:pt x="0" y="0"/>
                </a:lnTo>
                <a:close/>
              </a:path>
            </a:pathLst>
          </a:custGeom>
          <a:blipFill>
            <a:blip r:embed="rId3"/>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1EFED"/>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7731655" cy="10287000"/>
            <a:chOff x="0" y="0"/>
            <a:chExt cx="10308874" cy="13716000"/>
          </a:xfrm>
        </p:grpSpPr>
        <p:pic>
          <p:nvPicPr>
            <p:cNvPr id="3" name="Picture 3"/>
            <p:cNvPicPr>
              <a:picLocks noChangeAspect="1"/>
            </p:cNvPicPr>
            <p:nvPr/>
          </p:nvPicPr>
          <p:blipFill>
            <a:blip r:embed="rId2"/>
            <a:srcRect l="28516" r="28516"/>
            <a:stretch>
              <a:fillRect/>
            </a:stretch>
          </p:blipFill>
          <p:spPr>
            <a:xfrm>
              <a:off x="0" y="0"/>
              <a:ext cx="10308874" cy="13716000"/>
            </a:xfrm>
            <a:prstGeom prst="rect">
              <a:avLst/>
            </a:prstGeom>
          </p:spPr>
        </p:pic>
      </p:grpSp>
      <p:sp>
        <p:nvSpPr>
          <p:cNvPr id="4" name="TextBox 4"/>
          <p:cNvSpPr txBox="1"/>
          <p:nvPr/>
        </p:nvSpPr>
        <p:spPr>
          <a:xfrm>
            <a:off x="7926351" y="448083"/>
            <a:ext cx="7623730" cy="3667125"/>
          </a:xfrm>
          <a:prstGeom prst="rect">
            <a:avLst/>
          </a:prstGeom>
        </p:spPr>
        <p:txBody>
          <a:bodyPr lIns="0" tIns="0" rIns="0" bIns="0" rtlCol="0" anchor="t">
            <a:spAutoFit/>
          </a:bodyPr>
          <a:lstStyle/>
          <a:p>
            <a:pPr>
              <a:lnSpc>
                <a:spcPts val="9600"/>
              </a:lnSpc>
            </a:pPr>
            <a:r>
              <a:rPr lang="en-US" sz="8000">
                <a:solidFill>
                  <a:srgbClr val="000000"/>
                </a:solidFill>
                <a:latin typeface="Tex Gyre Termes"/>
              </a:rPr>
              <a:t>Disease Detection System</a:t>
            </a:r>
          </a:p>
          <a:p>
            <a:pPr marL="0" lvl="0" indent="0">
              <a:lnSpc>
                <a:spcPts val="9600"/>
              </a:lnSpc>
            </a:pPr>
            <a:endParaRPr lang="en-US" sz="8000">
              <a:solidFill>
                <a:srgbClr val="000000"/>
              </a:solidFill>
              <a:latin typeface="Tex Gyre Termes"/>
            </a:endParaRPr>
          </a:p>
        </p:txBody>
      </p:sp>
      <p:sp>
        <p:nvSpPr>
          <p:cNvPr id="5" name="TextBox 5"/>
          <p:cNvSpPr txBox="1"/>
          <p:nvPr/>
        </p:nvSpPr>
        <p:spPr>
          <a:xfrm>
            <a:off x="7926354" y="3416016"/>
            <a:ext cx="9946330" cy="2957830"/>
          </a:xfrm>
          <a:prstGeom prst="rect">
            <a:avLst/>
          </a:prstGeom>
        </p:spPr>
        <p:txBody>
          <a:bodyPr lIns="0" tIns="0" rIns="0" bIns="0" rtlCol="0" anchor="t">
            <a:spAutoFit/>
          </a:bodyPr>
          <a:lstStyle/>
          <a:p>
            <a:pPr>
              <a:lnSpc>
                <a:spcPts val="3919"/>
              </a:lnSpc>
            </a:pPr>
            <a:r>
              <a:rPr lang="en-US" sz="2799">
                <a:solidFill>
                  <a:srgbClr val="000000"/>
                </a:solidFill>
                <a:latin typeface="Tex Gyre Termes"/>
              </a:rPr>
              <a:t>HarvestHeal's advanced disease detection system utilizes cutting-edge image recognition and machine learning algorithms to swiftly identify plant diseases. By analyzing high-resolution images of crops, the system can detect even subtle symptoms, enabling early intervention and effective disease management.</a:t>
            </a:r>
          </a:p>
          <a:p>
            <a:pPr marL="0" lvl="0" indent="0" algn="l">
              <a:lnSpc>
                <a:spcPts val="3919"/>
              </a:lnSpc>
              <a:spcBef>
                <a:spcPct val="0"/>
              </a:spcBef>
            </a:pPr>
            <a:endParaRPr lang="en-US" sz="2799">
              <a:solidFill>
                <a:srgbClr val="000000"/>
              </a:solidFill>
              <a:latin typeface="Tex Gyre Termes"/>
            </a:endParaRPr>
          </a:p>
        </p:txBody>
      </p:sp>
      <p:sp>
        <p:nvSpPr>
          <p:cNvPr id="6" name="AutoShape 6"/>
          <p:cNvSpPr/>
          <p:nvPr/>
        </p:nvSpPr>
        <p:spPr>
          <a:xfrm>
            <a:off x="7926354" y="3179015"/>
            <a:ext cx="9358934" cy="4762"/>
          </a:xfrm>
          <a:prstGeom prst="line">
            <a:avLst/>
          </a:prstGeom>
          <a:ln w="9525" cap="flat">
            <a:solidFill>
              <a:srgbClr val="000000"/>
            </a:solidFill>
            <a:prstDash val="solid"/>
            <a:headEnd type="none" w="sm" len="sm"/>
            <a:tailEnd type="none" w="sm" len="sm"/>
          </a:ln>
        </p:spPr>
      </p:sp>
      <p:sp>
        <p:nvSpPr>
          <p:cNvPr id="7" name="TextBox 7"/>
          <p:cNvSpPr txBox="1"/>
          <p:nvPr/>
        </p:nvSpPr>
        <p:spPr>
          <a:xfrm>
            <a:off x="7926354" y="6127445"/>
            <a:ext cx="9946330" cy="2462530"/>
          </a:xfrm>
          <a:prstGeom prst="rect">
            <a:avLst/>
          </a:prstGeom>
        </p:spPr>
        <p:txBody>
          <a:bodyPr lIns="0" tIns="0" rIns="0" bIns="0" rtlCol="0" anchor="t">
            <a:spAutoFit/>
          </a:bodyPr>
          <a:lstStyle/>
          <a:p>
            <a:pPr>
              <a:lnSpc>
                <a:spcPts val="3919"/>
              </a:lnSpc>
            </a:pPr>
            <a:r>
              <a:rPr lang="en-US" sz="2799">
                <a:solidFill>
                  <a:srgbClr val="000000"/>
                </a:solidFill>
                <a:latin typeface="Tex Gyre Termes"/>
              </a:rPr>
              <a:t>This powerful tool empowers farmers to proactively protect their crops, minimizing yield losses and safeguarding food security. With HarvestHeal, farmers can stay one step ahead of crop diseases, ensuring the healthy growth and development of their plants.</a:t>
            </a:r>
          </a:p>
          <a:p>
            <a:pPr marL="0" lvl="0" indent="0" algn="l">
              <a:lnSpc>
                <a:spcPts val="3919"/>
              </a:lnSpc>
              <a:spcBef>
                <a:spcPct val="0"/>
              </a:spcBef>
            </a:pPr>
            <a:endParaRPr lang="en-US" sz="2799">
              <a:solidFill>
                <a:srgbClr val="000000"/>
              </a:solidFill>
              <a:latin typeface="Tex Gyre Termes"/>
            </a:endParaRPr>
          </a:p>
        </p:txBody>
      </p:sp>
      <p:sp>
        <p:nvSpPr>
          <p:cNvPr id="8" name="Freeform 8"/>
          <p:cNvSpPr/>
          <p:nvPr/>
        </p:nvSpPr>
        <p:spPr>
          <a:xfrm>
            <a:off x="15773732" y="247650"/>
            <a:ext cx="2214015" cy="1579133"/>
          </a:xfrm>
          <a:custGeom>
            <a:avLst/>
            <a:gdLst/>
            <a:ahLst/>
            <a:cxnLst/>
            <a:rect l="l" t="t" r="r" b="b"/>
            <a:pathLst>
              <a:path w="2214015" h="1579133">
                <a:moveTo>
                  <a:pt x="0" y="0"/>
                </a:moveTo>
                <a:lnTo>
                  <a:pt x="2214015" y="0"/>
                </a:lnTo>
                <a:lnTo>
                  <a:pt x="2214015" y="1579133"/>
                </a:lnTo>
                <a:lnTo>
                  <a:pt x="0" y="1579133"/>
                </a:lnTo>
                <a:lnTo>
                  <a:pt x="0" y="0"/>
                </a:lnTo>
                <a:close/>
              </a:path>
            </a:pathLst>
          </a:custGeom>
          <a:blipFill>
            <a:blip r:embed="rId3"/>
            <a:stretch>
              <a:fillRect/>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1EFED"/>
        </a:solidFill>
        <a:effectLst/>
      </p:bgPr>
    </p:bg>
    <p:spTree>
      <p:nvGrpSpPr>
        <p:cNvPr id="1" name=""/>
        <p:cNvGrpSpPr/>
        <p:nvPr/>
      </p:nvGrpSpPr>
      <p:grpSpPr>
        <a:xfrm>
          <a:off x="0" y="0"/>
          <a:ext cx="0" cy="0"/>
          <a:chOff x="0" y="0"/>
          <a:chExt cx="0" cy="0"/>
        </a:xfrm>
      </p:grpSpPr>
      <p:grpSp>
        <p:nvGrpSpPr>
          <p:cNvPr id="2" name="Group 2"/>
          <p:cNvGrpSpPr/>
          <p:nvPr/>
        </p:nvGrpSpPr>
        <p:grpSpPr>
          <a:xfrm>
            <a:off x="11471855" y="3542470"/>
            <a:ext cx="6816145" cy="6744530"/>
            <a:chOff x="0" y="0"/>
            <a:chExt cx="9088193" cy="8992707"/>
          </a:xfrm>
        </p:grpSpPr>
        <p:pic>
          <p:nvPicPr>
            <p:cNvPr id="3" name="Picture 3"/>
            <p:cNvPicPr>
              <a:picLocks noChangeAspect="1"/>
            </p:cNvPicPr>
            <p:nvPr/>
          </p:nvPicPr>
          <p:blipFill>
            <a:blip r:embed="rId2"/>
            <a:srcRect l="15156" r="15156"/>
            <a:stretch>
              <a:fillRect/>
            </a:stretch>
          </p:blipFill>
          <p:spPr>
            <a:xfrm>
              <a:off x="0" y="0"/>
              <a:ext cx="9088193" cy="8992707"/>
            </a:xfrm>
            <a:prstGeom prst="rect">
              <a:avLst/>
            </a:prstGeom>
          </p:spPr>
        </p:pic>
      </p:grpSp>
      <p:sp>
        <p:nvSpPr>
          <p:cNvPr id="4" name="TextBox 4"/>
          <p:cNvSpPr txBox="1"/>
          <p:nvPr/>
        </p:nvSpPr>
        <p:spPr>
          <a:xfrm>
            <a:off x="335956" y="275273"/>
            <a:ext cx="10479355" cy="3667125"/>
          </a:xfrm>
          <a:prstGeom prst="rect">
            <a:avLst/>
          </a:prstGeom>
        </p:spPr>
        <p:txBody>
          <a:bodyPr lIns="0" tIns="0" rIns="0" bIns="0" rtlCol="0" anchor="t">
            <a:spAutoFit/>
          </a:bodyPr>
          <a:lstStyle/>
          <a:p>
            <a:pPr>
              <a:lnSpc>
                <a:spcPts val="9600"/>
              </a:lnSpc>
            </a:pPr>
            <a:r>
              <a:rPr lang="en-US" sz="8000">
                <a:solidFill>
                  <a:srgbClr val="000000"/>
                </a:solidFill>
                <a:latin typeface="Tex Gyre Termes"/>
              </a:rPr>
              <a:t>Fertilizer Recommendation System</a:t>
            </a:r>
          </a:p>
          <a:p>
            <a:pPr marL="0" lvl="0" indent="0">
              <a:lnSpc>
                <a:spcPts val="9600"/>
              </a:lnSpc>
            </a:pPr>
            <a:endParaRPr lang="en-US" sz="8000">
              <a:solidFill>
                <a:srgbClr val="000000"/>
              </a:solidFill>
              <a:latin typeface="Tex Gyre Termes"/>
            </a:endParaRPr>
          </a:p>
        </p:txBody>
      </p:sp>
      <p:sp>
        <p:nvSpPr>
          <p:cNvPr id="5" name="TextBox 5"/>
          <p:cNvSpPr txBox="1"/>
          <p:nvPr/>
        </p:nvSpPr>
        <p:spPr>
          <a:xfrm>
            <a:off x="481331" y="3169134"/>
            <a:ext cx="10333980" cy="3174582"/>
          </a:xfrm>
          <a:prstGeom prst="rect">
            <a:avLst/>
          </a:prstGeom>
        </p:spPr>
        <p:txBody>
          <a:bodyPr lIns="0" tIns="0" rIns="0" bIns="0" rtlCol="0" anchor="t">
            <a:spAutoFit/>
          </a:bodyPr>
          <a:lstStyle/>
          <a:p>
            <a:pPr>
              <a:lnSpc>
                <a:spcPts val="4212"/>
              </a:lnSpc>
            </a:pPr>
            <a:r>
              <a:rPr lang="en-US" sz="3009">
                <a:solidFill>
                  <a:srgbClr val="000000"/>
                </a:solidFill>
                <a:latin typeface="Tex Gyre Termes"/>
              </a:rPr>
              <a:t>HarvestHeal's fertilizer recommendation feature leverages soil analysis data and crop requirements to provide farmers with optimized fertilizer application plans. By tailoring nutrient inputs to the specific needs of each field, the system helps improve soil health and enhance crop yields.</a:t>
            </a:r>
          </a:p>
          <a:p>
            <a:pPr marL="0" lvl="0" indent="0" algn="l">
              <a:lnSpc>
                <a:spcPts val="4212"/>
              </a:lnSpc>
              <a:spcBef>
                <a:spcPct val="0"/>
              </a:spcBef>
            </a:pPr>
            <a:endParaRPr lang="en-US" sz="3009">
              <a:solidFill>
                <a:srgbClr val="000000"/>
              </a:solidFill>
              <a:latin typeface="Tex Gyre Termes"/>
            </a:endParaRPr>
          </a:p>
        </p:txBody>
      </p:sp>
      <p:sp>
        <p:nvSpPr>
          <p:cNvPr id="6" name="AutoShape 6"/>
          <p:cNvSpPr/>
          <p:nvPr/>
        </p:nvSpPr>
        <p:spPr>
          <a:xfrm>
            <a:off x="335956" y="2831221"/>
            <a:ext cx="10911390" cy="0"/>
          </a:xfrm>
          <a:prstGeom prst="line">
            <a:avLst/>
          </a:prstGeom>
          <a:ln w="9525" cap="flat">
            <a:solidFill>
              <a:srgbClr val="000000"/>
            </a:solidFill>
            <a:prstDash val="solid"/>
            <a:headEnd type="none" w="sm" len="sm"/>
            <a:tailEnd type="none" w="sm" len="sm"/>
          </a:ln>
        </p:spPr>
      </p:sp>
      <p:sp>
        <p:nvSpPr>
          <p:cNvPr id="7" name="Freeform 7"/>
          <p:cNvSpPr/>
          <p:nvPr/>
        </p:nvSpPr>
        <p:spPr>
          <a:xfrm>
            <a:off x="15773732" y="247650"/>
            <a:ext cx="2214015" cy="1579133"/>
          </a:xfrm>
          <a:custGeom>
            <a:avLst/>
            <a:gdLst/>
            <a:ahLst/>
            <a:cxnLst/>
            <a:rect l="l" t="t" r="r" b="b"/>
            <a:pathLst>
              <a:path w="2214015" h="1579133">
                <a:moveTo>
                  <a:pt x="0" y="0"/>
                </a:moveTo>
                <a:lnTo>
                  <a:pt x="2214015" y="0"/>
                </a:lnTo>
                <a:lnTo>
                  <a:pt x="2214015" y="1579133"/>
                </a:lnTo>
                <a:lnTo>
                  <a:pt x="0" y="1579133"/>
                </a:lnTo>
                <a:lnTo>
                  <a:pt x="0" y="0"/>
                </a:lnTo>
                <a:close/>
              </a:path>
            </a:pathLst>
          </a:custGeom>
          <a:blipFill>
            <a:blip r:embed="rId3"/>
            <a:stretch>
              <a:fillRect/>
            </a:stretch>
          </a:blipFill>
        </p:spPr>
      </p:sp>
      <p:sp>
        <p:nvSpPr>
          <p:cNvPr id="8" name="TextBox 8"/>
          <p:cNvSpPr txBox="1"/>
          <p:nvPr/>
        </p:nvSpPr>
        <p:spPr>
          <a:xfrm>
            <a:off x="481331" y="6083718"/>
            <a:ext cx="10333980" cy="2642271"/>
          </a:xfrm>
          <a:prstGeom prst="rect">
            <a:avLst/>
          </a:prstGeom>
        </p:spPr>
        <p:txBody>
          <a:bodyPr lIns="0" tIns="0" rIns="0" bIns="0" rtlCol="0" anchor="t">
            <a:spAutoFit/>
          </a:bodyPr>
          <a:lstStyle/>
          <a:p>
            <a:pPr>
              <a:lnSpc>
                <a:spcPts val="4212"/>
              </a:lnSpc>
            </a:pPr>
            <a:r>
              <a:rPr lang="en-US" sz="3009">
                <a:solidFill>
                  <a:srgbClr val="000000"/>
                </a:solidFill>
                <a:latin typeface="Tex Gyre Termes"/>
              </a:rPr>
              <a:t>The advanced algorithms analyze factors like soil composition, nutrient levels, and the unique needs of different crops, delivering precise fertilizer recommendations that maximize productivity while minimizing waste and environmental impact.</a:t>
            </a:r>
          </a:p>
          <a:p>
            <a:pPr marL="0" lvl="0" indent="0" algn="l">
              <a:lnSpc>
                <a:spcPts val="4212"/>
              </a:lnSpc>
              <a:spcBef>
                <a:spcPct val="0"/>
              </a:spcBef>
            </a:pPr>
            <a:endParaRPr lang="en-US" sz="3009">
              <a:solidFill>
                <a:srgbClr val="000000"/>
              </a:solidFill>
              <a:latin typeface="Tex Gyre Termes"/>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TotalTime>
  <Words>997</Words>
  <Application>Microsoft Office PowerPoint</Application>
  <PresentationFormat>Custom</PresentationFormat>
  <Paragraphs>66</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Tex Gyre Termes Bold Italics</vt:lpstr>
      <vt:lpstr>Tex Gyre Termes</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HarvestHeal Presents</dc:title>
  <cp:lastModifiedBy>Ankit Krishna</cp:lastModifiedBy>
  <cp:revision>3</cp:revision>
  <dcterms:created xsi:type="dcterms:W3CDTF">2006-08-16T00:00:00Z</dcterms:created>
  <dcterms:modified xsi:type="dcterms:W3CDTF">2024-03-31T05:23:31Z</dcterms:modified>
  <dc:identifier>DAGA3O7CD-k</dc:identifier>
</cp:coreProperties>
</file>

<file path=docProps/thumbnail.jpeg>
</file>